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9144000"/>
  <p:notesSz cx="6858000" cy="9144000"/>
  <p:embeddedFontLst>
    <p:embeddedFont>
      <p:font typeface="Garamond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Garamond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Garamond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Garamond-boldItalic.fntdata"/><Relationship Id="rId30" Type="http://schemas.openxmlformats.org/officeDocument/2006/relationships/font" Target="fonts/Garamond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5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1820"/>
              <a:buFont typeface="Noto Sans Symbol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0040" lvl="1" marL="914400" algn="l">
              <a:spcBef>
                <a:spcPts val="480"/>
              </a:spcBef>
              <a:spcAft>
                <a:spcPts val="0"/>
              </a:spcAft>
              <a:buSzPts val="1440"/>
              <a:buChar char="❑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 sz="1800"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2" type="body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4170" lvl="0" marL="457200" algn="l">
              <a:spcBef>
                <a:spcPts val="560"/>
              </a:spcBef>
              <a:spcAft>
                <a:spcPts val="0"/>
              </a:spcAft>
              <a:buSzPts val="1820"/>
              <a:buChar char="■"/>
              <a:defRPr sz="2800"/>
            </a:lvl1pPr>
            <a:lvl2pPr indent="-320040" lvl="1" marL="914400" algn="l">
              <a:spcBef>
                <a:spcPts val="480"/>
              </a:spcBef>
              <a:spcAft>
                <a:spcPts val="0"/>
              </a:spcAft>
              <a:buSzPts val="1440"/>
              <a:buChar char="❑"/>
              <a:defRPr sz="2400"/>
            </a:lvl2pPr>
            <a:lvl3pPr indent="-311150" lvl="2" marL="1371600" algn="l">
              <a:spcBef>
                <a:spcPts val="400"/>
              </a:spcBef>
              <a:spcAft>
                <a:spcPts val="0"/>
              </a:spcAft>
              <a:buSzPts val="1300"/>
              <a:buChar char="■"/>
              <a:defRPr sz="2000"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 sz="1800"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 sz="1800"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08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050"/>
              <a:buNone/>
              <a:defRPr sz="1400"/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 rot="5400000">
            <a:off x="4731544" y="2175669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540544" y="194469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 rot="5400000">
            <a:off x="2306638" y="-249237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02895" lvl="0" marL="4572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1pPr>
            <a:lvl2pPr indent="-297180" lvl="1" marL="914400" algn="l">
              <a:spcBef>
                <a:spcPts val="360"/>
              </a:spcBef>
              <a:spcAft>
                <a:spcPts val="0"/>
              </a:spcAft>
              <a:buSzPts val="1080"/>
              <a:buChar char="❑"/>
              <a:defRPr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❑"/>
              <a:defRPr/>
            </a:lvl4pPr>
            <a:lvl5pPr indent="-314325" lvl="4" marL="22860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5pPr>
            <a:lvl6pPr indent="-314325" lvl="5" marL="27432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6pPr>
            <a:lvl7pPr indent="-314325" lvl="6" marL="32004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7pPr>
            <a:lvl8pPr indent="-314325" lvl="7" marL="36576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8pPr>
            <a:lvl9pPr indent="-314325" lvl="8" marL="4114800" algn="l">
              <a:spcBef>
                <a:spcPts val="360"/>
              </a:spcBef>
              <a:spcAft>
                <a:spcPts val="0"/>
              </a:spcAft>
              <a:buSzPts val="1350"/>
              <a:buChar char="▪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0680" lvl="0" marL="457200" algn="l">
              <a:spcBef>
                <a:spcPts val="640"/>
              </a:spcBef>
              <a:spcAft>
                <a:spcPts val="0"/>
              </a:spcAft>
              <a:buSzPts val="2080"/>
              <a:buChar char="■"/>
              <a:defRPr sz="3200"/>
            </a:lvl1pPr>
            <a:lvl2pPr indent="-335280" lvl="1" marL="914400" algn="l">
              <a:spcBef>
                <a:spcPts val="560"/>
              </a:spcBef>
              <a:spcAft>
                <a:spcPts val="0"/>
              </a:spcAft>
              <a:buSzPts val="1680"/>
              <a:buChar char="❑"/>
              <a:defRPr sz="2800"/>
            </a:lvl2pPr>
            <a:lvl3pPr indent="-327660" lvl="2" marL="13716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3pPr>
            <a:lvl4pPr indent="-317500" lvl="3" marL="1828800" algn="l">
              <a:spcBef>
                <a:spcPts val="400"/>
              </a:spcBef>
              <a:spcAft>
                <a:spcPts val="0"/>
              </a:spcAft>
              <a:buSzPts val="1400"/>
              <a:buChar char="❑"/>
              <a:defRPr sz="2000"/>
            </a:lvl4pPr>
            <a:lvl5pPr indent="-323850" lvl="4" marL="22860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5pPr>
            <a:lvl6pPr indent="-323850" lvl="5" marL="27432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6pPr>
            <a:lvl7pPr indent="-323850" lvl="6" marL="32004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7pPr>
            <a:lvl8pPr indent="-323850" lvl="7" marL="36576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8pPr>
            <a:lvl9pPr indent="-323850" lvl="8" marL="4114800" algn="l">
              <a:spcBef>
                <a:spcPts val="400"/>
              </a:spcBef>
              <a:spcAft>
                <a:spcPts val="0"/>
              </a:spcAft>
              <a:buSzPts val="1500"/>
              <a:buChar char="▪"/>
              <a:defRPr sz="2000"/>
            </a:lvl9pPr>
          </a:lstStyle>
          <a:p/>
        </p:txBody>
      </p:sp>
      <p:sp>
        <p:nvSpPr>
          <p:cNvPr id="55" name="Google Shape;55;p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7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675"/>
              <a:buNone/>
              <a:defRPr sz="900"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71" name="Google Shape;71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04800" lvl="1" marL="914400" algn="l">
              <a:spcBef>
                <a:spcPts val="400"/>
              </a:spcBef>
              <a:spcAft>
                <a:spcPts val="0"/>
              </a:spcAft>
              <a:buSzPts val="1200"/>
              <a:buChar char="❑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❑"/>
              <a:defRPr sz="1600"/>
            </a:lvl4pPr>
            <a:lvl5pPr indent="-304800" lvl="4" marL="22860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5pPr>
            <a:lvl6pPr indent="-304800" lvl="5" marL="27432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6pPr>
            <a:lvl7pPr indent="-304800" lvl="6" marL="32004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7pPr>
            <a:lvl8pPr indent="-304800" lvl="7" marL="36576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8pPr>
            <a:lvl9pPr indent="-304800" lvl="8" marL="41148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9pPr>
          </a:lstStyle>
          <a:p/>
        </p:txBody>
      </p:sp>
      <p:sp>
        <p:nvSpPr>
          <p:cNvPr id="72" name="Google Shape;72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56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2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17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200"/>
              <a:buNone/>
              <a:defRPr b="1" sz="1600"/>
            </a:lvl9pPr>
          </a:lstStyle>
          <a:p/>
        </p:txBody>
      </p:sp>
      <p:sp>
        <p:nvSpPr>
          <p:cNvPr id="73" name="Google Shape;73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7660" lvl="0" marL="457200" algn="l">
              <a:spcBef>
                <a:spcPts val="480"/>
              </a:spcBef>
              <a:spcAft>
                <a:spcPts val="0"/>
              </a:spcAft>
              <a:buSzPts val="1560"/>
              <a:buChar char="■"/>
              <a:defRPr sz="2400"/>
            </a:lvl1pPr>
            <a:lvl2pPr indent="-304800" lvl="1" marL="914400" algn="l">
              <a:spcBef>
                <a:spcPts val="400"/>
              </a:spcBef>
              <a:spcAft>
                <a:spcPts val="0"/>
              </a:spcAft>
              <a:buSzPts val="1200"/>
              <a:buChar char="❑"/>
              <a:defRPr sz="2000"/>
            </a:lvl2pPr>
            <a:lvl3pPr indent="-302894" lvl="2" marL="1371600" algn="l">
              <a:spcBef>
                <a:spcPts val="360"/>
              </a:spcBef>
              <a:spcAft>
                <a:spcPts val="0"/>
              </a:spcAft>
              <a:buSzPts val="1170"/>
              <a:buChar char="■"/>
              <a:defRPr sz="1800"/>
            </a:lvl3pPr>
            <a:lvl4pPr indent="-299719" lvl="3" marL="1828800" algn="l">
              <a:spcBef>
                <a:spcPts val="320"/>
              </a:spcBef>
              <a:spcAft>
                <a:spcPts val="0"/>
              </a:spcAft>
              <a:buSzPts val="1120"/>
              <a:buChar char="❑"/>
              <a:defRPr sz="1600"/>
            </a:lvl4pPr>
            <a:lvl5pPr indent="-304800" lvl="4" marL="22860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5pPr>
            <a:lvl6pPr indent="-304800" lvl="5" marL="27432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6pPr>
            <a:lvl7pPr indent="-304800" lvl="6" marL="32004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7pPr>
            <a:lvl8pPr indent="-304800" lvl="7" marL="36576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8pPr>
            <a:lvl9pPr indent="-304800" lvl="8" marL="4114800" algn="l">
              <a:spcBef>
                <a:spcPts val="320"/>
              </a:spcBef>
              <a:spcAft>
                <a:spcPts val="0"/>
              </a:spcAft>
              <a:buSzPts val="1200"/>
              <a:buChar char="▪"/>
              <a:defRPr sz="16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609600" y="1219200"/>
            <a:ext cx="7924800" cy="9144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25400">
            <a:solidFill>
              <a:schemeClr val="accent1"/>
            </a:solidFill>
            <a:prstDash val="solid"/>
            <a:miter lim="524288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Google Shape;7;p1"/>
          <p:cNvCxnSpPr/>
          <p:nvPr/>
        </p:nvCxnSpPr>
        <p:spPr>
          <a:xfrm>
            <a:off x="1981200" y="3962400"/>
            <a:ext cx="6511925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2425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766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9405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Char char="■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❑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2425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7660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9405" lvl="2" marL="13716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430"/>
              <a:buFont typeface="Noto Sans Symbols"/>
              <a:buChar char="■"/>
              <a:def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❑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238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238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3637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aramond"/>
              <a:buNone/>
              <a:defRPr b="0" i="0" sz="120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381000" y="228600"/>
            <a:ext cx="82296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50">
            <a:solidFill>
              <a:schemeClr val="accent1"/>
            </a:solidFill>
            <a:prstDash val="solid"/>
            <a:miter lim="524288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" name="Google Shape;26;p3"/>
          <p:cNvCxnSpPr/>
          <p:nvPr/>
        </p:nvCxnSpPr>
        <p:spPr>
          <a:xfrm>
            <a:off x="457200" y="6172200"/>
            <a:ext cx="82296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Garamond"/>
              <a:buNone/>
            </a:pPr>
            <a:r>
              <a:rPr b="0" i="0" lang="en-US" sz="50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Bad Faith Litigation in ICBC Claims </a:t>
            </a:r>
            <a:endParaRPr/>
          </a:p>
        </p:txBody>
      </p:sp>
      <p:sp>
        <p:nvSpPr>
          <p:cNvPr id="95" name="Google Shape;95;p14"/>
          <p:cNvSpPr txBox="1"/>
          <p:nvPr>
            <p:ph idx="1" type="subTitle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2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Alison Murray, Q.C.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20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Murray Jamieson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Conduct which can attract bad faith damages:  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Terminating or denying benefits without advising the insured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Adams v. Confederation Life Insurance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[1994] 6 W.W.R. 662).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Deliberately misleading the insured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Ferguson v. National Life Assurance Company of Canada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[1996] O.J. No. 1329 (Gen Div.) affirmed [1997] O.J. No. 3256).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Conduct which can attract bad faith damages, cont.  </a:t>
            </a:r>
            <a:endParaRPr/>
          </a:p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Erroneously describing legal obligations (e.g., 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Eddie v. Unum Life Insurance Company of Canada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(1989) 52 B.C.L.R. (3d) 69, affirmed, 1999 BCCA 507; 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Clarfield v. Crown Life Insurance Co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., (2000) 50 O.R. (3d) 696).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Only viewing the insured with suspicion and any self-reporting as suspicious (e.g., 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Asselstine v. Manufacturers Life Insurance Co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., 2005 BCCA 292).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Wilfully misinterpreting, or recklessly not caring to understand critical medical data necessary for the purpose of adjudicating the insured’s claim (e.g., 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Clarfield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supra).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Conduct which can attract bad faith damages, cont.</a:t>
            </a:r>
            <a:endParaRPr/>
          </a:p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Relying on inadequate information to deny payment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Adams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supra;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Clarfield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supra).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Dismissing reports favourable for the insured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Asselstine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supra;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Adams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supra).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Sending the insured to an expert lacking in competency and objectivity who is know to provide services to the insurance industry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Ferguson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supra). </a:t>
            </a:r>
            <a:endParaRPr/>
          </a:p>
          <a:p>
            <a:pPr indent="-219075" lvl="0" marL="342900" rtl="0" algn="l"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Conduct which can attract bad faith damages, cont. </a:t>
            </a:r>
            <a:endParaRPr/>
          </a:p>
        </p:txBody>
      </p:sp>
      <p:sp>
        <p:nvSpPr>
          <p:cNvPr id="167" name="Google Shape;167;p2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Failing to provide an expert with all of the available relevant information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Ferguson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supra;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Asselstine,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supra). </a:t>
            </a:r>
            <a:endParaRPr/>
          </a:p>
          <a:p>
            <a:pPr indent="-219075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Terminating or denying benefits after receipt of insurance medical, without sharing the report with the insured and allowing him an opportunity to have his doctors comment on it (e.g.,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Ferguson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supra). </a:t>
            </a:r>
            <a:endParaRPr/>
          </a:p>
          <a:p>
            <a:pPr indent="-219075" lvl="0" marL="342900" rtl="0" algn="l"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Pleading Punitive Damages</a:t>
            </a:r>
            <a:endParaRPr/>
          </a:p>
        </p:txBody>
      </p:sp>
      <p:sp>
        <p:nvSpPr>
          <p:cNvPr id="173" name="Google Shape;173;p2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907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1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Whiten v. Pilot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2002 SCC 18 at paras. 86-87: </a:t>
            </a:r>
            <a:endParaRPr/>
          </a:p>
          <a:p>
            <a:pPr indent="-22637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claim for punitive damages must be specifically pled with some particularity.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8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What if claim for disability benefits fails?</a:t>
            </a:r>
            <a:endParaRPr/>
          </a:p>
        </p:txBody>
      </p:sp>
      <p:sp>
        <p:nvSpPr>
          <p:cNvPr id="179" name="Google Shape;179;p2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Andreychuk v. RBC Life Insurance Co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., 2008 BCSC 286, appeal dismissed, 2008 BCCA492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claim for extra contractual damages must fail if the action for disability benefits is dismissed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1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Wilson v. Saskatchewan Government Insurance</a:t>
            </a: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, 2012 SKCA 106 </a:t>
            </a:r>
            <a:endParaRPr/>
          </a:p>
        </p:txBody>
      </p:sp>
      <p:sp>
        <p:nvSpPr>
          <p:cNvPr id="185" name="Google Shape;185;p2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907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Damages awarded for the threat of denial of no fault benefits.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Costs when a punitive damage claim fails 	</a:t>
            </a:r>
            <a:endParaRPr/>
          </a:p>
        </p:txBody>
      </p:sp>
      <p:sp>
        <p:nvSpPr>
          <p:cNvPr id="191" name="Google Shape;191;p30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5584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Special costs may be appropriate where unfounded allegations amount to fraud or require the defence of reputation (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Chaplin v. Sun Life Assurance Company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2004 BCSC 116, paras. 26 and 62; affirmed 2005 BCCA 397).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Special costs awarded for serious unfounded allegations of bad faith and misconduct in the context of Part 7 claim (</a:t>
            </a: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Kalesnikoff v. ICBC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2006 BCSC 1068).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Punitive damages against insured</a:t>
            </a:r>
            <a:endParaRPr/>
          </a:p>
        </p:txBody>
      </p:sp>
      <p:sp>
        <p:nvSpPr>
          <p:cNvPr id="197" name="Google Shape;197;p3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Andrusiw v. Aetna Life Insurance Co. of Canada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(2001) 289 A.R. 1: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insured has an obligation to put forward his claims honestly and in good faith. </a:t>
            </a:r>
            <a:endParaRPr/>
          </a:p>
          <a:p>
            <a:pPr indent="-22637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breach of that obligation constitutes a separate and actionable wrong for which compensation is paid. 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Bifurcation </a:t>
            </a:r>
            <a:endParaRPr/>
          </a:p>
        </p:txBody>
      </p:sp>
      <p:sp>
        <p:nvSpPr>
          <p:cNvPr id="203" name="Google Shape;203;p3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Shaffner v. Insurance Corporation of British Columbia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2012 BCSC 1263: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Bad faith claims severed from the claim seeking entitlement to coverage. 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Stay of all discovery and production of documents relating to the bad faith claim. 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 defence of good faith would potentially require waiver of solicitor client privilege.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Recent Developments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Branco v. American Home Assurance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2013 SKQB 98: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$450,000 in aggravated damages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$4.5 million in punitive damages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Fernandes v. Penncorp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2013 ONSC 1637: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$100,000 in aggravated damages</a:t>
            </a:r>
            <a:endParaRPr/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$200,000 in punitive damages </a:t>
            </a:r>
            <a:endParaRPr/>
          </a:p>
          <a:p>
            <a:pPr indent="-325437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3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Aggravated damages and ICBC</a:t>
            </a:r>
            <a:endParaRPr/>
          </a:p>
        </p:txBody>
      </p:sp>
      <p:sp>
        <p:nvSpPr>
          <p:cNvPr id="209" name="Google Shape;209;p33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Godara v. ICBC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2008 BCSC 183.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Obiter that:  </a:t>
            </a:r>
            <a:endParaRPr/>
          </a:p>
          <a:p>
            <a:pPr indent="-226376" lvl="1" marL="669925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nature of Part 7 benefits is more akin to social welfare benefits.</a:t>
            </a:r>
            <a:endParaRPr/>
          </a:p>
          <a:p>
            <a:pPr indent="-325437" lvl="1" marL="669925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156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25436" lvl="1" marL="669925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a contractual benefit or a peace of mind contract.</a:t>
            </a:r>
            <a:endParaRPr/>
          </a:p>
          <a:p>
            <a:pPr indent="-235584" lvl="0" marL="342900" rtl="0" algn="l">
              <a:spcBef>
                <a:spcPts val="520"/>
              </a:spcBef>
              <a:spcAft>
                <a:spcPts val="0"/>
              </a:spcAft>
              <a:buSzPts val="1690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4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Aggravated damage claims dismissed			</a:t>
            </a:r>
            <a:endParaRPr/>
          </a:p>
        </p:txBody>
      </p:sp>
      <p:sp>
        <p:nvSpPr>
          <p:cNvPr id="215" name="Google Shape;215;p34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Nicholas v. The Metropolitan Life Insurance Co. of Canada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2003 BCSC 506. 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Bassett v. Paul Revere Life Insurance Co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., 2001 BCSC 988. 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Milner v. Manufacturers Life Insurance Company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2005 BCSC 1661.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McDonald v. ICBC, 2012 BCSC 283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907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$75,000 in punitive damages for wrongfully breaching insured on the basis that she was impaired. 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overall handling and evaluation of the claim was overwhelmingly inadequate and ICBC lacked objectivity.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1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McDonald v. ICBC</a:t>
            </a: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, principles</a:t>
            </a:r>
            <a:endParaRPr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need an iron-clad case to deny coverage.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expected to have skills of a detective.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expected to assess information using the standards of a judge.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Must bring reasonable diligence, fairness, and appropriate level of skill, thoroughness and objectivity to the investigation and the assessment of the collected information.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Bad faith in the denial of first party coverage</a:t>
            </a:r>
            <a:endParaRPr/>
          </a:p>
        </p:txBody>
      </p:sp>
      <p:sp>
        <p:nvSpPr>
          <p:cNvPr id="119" name="Google Shape;119;p18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907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Insurance Corp. of British Columbia v. Hosseini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2006 BCCA 4.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Insurer’s obligation of good faith in defending a third party claim:</a:t>
            </a:r>
            <a:endParaRPr/>
          </a:p>
        </p:txBody>
      </p:sp>
      <p:sp>
        <p:nvSpPr>
          <p:cNvPr id="125" name="Google Shape;125;p19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9075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Fredrikson v. Insurance Corp. of British Columbia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(1990) 44 B.C.L.R. (2d) 303.</a:t>
            </a:r>
            <a:endParaRPr/>
          </a:p>
          <a:p>
            <a:pPr indent="-219075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Shea v. Manitoba Public Insurance Corp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., (1991) 55 B.C.L.R. (2d) 15.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Guidelines for good faith handling of a claim: 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Promptness.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690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balanced and reasonable investigation. </a:t>
            </a:r>
            <a:endParaRPr/>
          </a:p>
          <a:p>
            <a:pPr indent="-235584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fair and proper assessment. </a:t>
            </a:r>
            <a:endParaRPr/>
          </a:p>
          <a:p>
            <a:pPr indent="-235584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equal consideration to the insured’s interests.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690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690"/>
              <a:buFont typeface="Noto Sans Symbols"/>
              <a:buChar char="■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open communication. 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Garamond"/>
              <a:buNone/>
            </a:pPr>
            <a:r>
              <a:rPr b="0" i="0" lang="en-US" sz="38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Guidelines for good faith handling of a claim, cont. 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want of reasonable care suggests the absence of good faith.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constitutes bad faith depends on the circumstances of each case.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a possibility for punitive damages even without malicious intent.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Font typeface="Garamond"/>
              <a:buNone/>
            </a:pPr>
            <a:r>
              <a:rPr b="0" i="0" lang="en-US" sz="4200" u="none">
                <a:solidFill>
                  <a:schemeClr val="dk2"/>
                </a:solidFill>
                <a:latin typeface="Garamond"/>
                <a:ea typeface="Garamond"/>
                <a:cs typeface="Garamond"/>
                <a:sym typeface="Garamond"/>
              </a:rPr>
              <a:t>The duty of good faith is ongoing 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Continues right through to trial: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50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5436" lvl="1" marL="669925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1560"/>
              <a:buFont typeface="Noto Sans Symbols"/>
              <a:buChar char="❑"/>
            </a:pPr>
            <a:r>
              <a:rPr b="0" i="1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Khazzaka v. CGU Insurance Company of Canada</a:t>
            </a: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(2002) 66 OR (3d) 390 (ONCA).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Edge">
  <a:themeElements>
    <a:clrScheme name="Edg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