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CA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bg>
      <p:bgPr>
        <a:solidFill>
          <a:schemeClr val="lt2"/>
        </a:solidFill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" name="Google Shape;26;p2"/>
          <p:cNvSpPr/>
          <p:nvPr/>
        </p:nvSpPr>
        <p:spPr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7" name="Google Shape;27;p2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" name="Google Shape;28;p2"/>
          <p:cNvSpPr/>
          <p:nvPr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" name="Google Shape;29;p2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" name="Google Shape;30;p2"/>
          <p:cNvSpPr txBox="1"/>
          <p:nvPr>
            <p:ph idx="1" type="subTitle"/>
          </p:nvPr>
        </p:nvSpPr>
        <p:spPr>
          <a:xfrm>
            <a:off x="1371600" y="28194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320"/>
              </a:spcBef>
              <a:spcAft>
                <a:spcPts val="0"/>
              </a:spcAft>
              <a:buSzPts val="1360"/>
              <a:buNone/>
              <a:defRPr b="1" sz="1600" cap="none">
                <a:solidFill>
                  <a:schemeClr val="dk2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35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62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620"/>
              <a:buNone/>
              <a:defRPr/>
            </a:lvl9pPr>
          </a:lstStyle>
          <a:p/>
        </p:txBody>
      </p:sp>
      <p:sp>
        <p:nvSpPr>
          <p:cNvPr id="31" name="Google Shape;31;p2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33" name="Google Shape;33;p2"/>
          <p:cNvCxnSpPr/>
          <p:nvPr/>
        </p:nvCxnSpPr>
        <p:spPr>
          <a:xfrm>
            <a:off x="155448" y="2420112"/>
            <a:ext cx="8833104" cy="0"/>
          </a:xfrm>
          <a:prstGeom prst="straightConnector1">
            <a:avLst/>
          </a:prstGeom>
          <a:noFill/>
          <a:ln cap="flat" cmpd="sng" w="11425">
            <a:solidFill>
              <a:srgbClr val="88A44E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34" name="Google Shape;34;p2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cap="flat" cmpd="sng" w="9525">
            <a:solidFill>
              <a:srgbClr val="88A44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5" name="Google Shape;35;p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6" name="Google Shape;36;p2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88A44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7" name="Google Shape;37;p2"/>
          <p:cNvSpPr txBox="1"/>
          <p:nvPr>
            <p:ph idx="12" type="sldNum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 sz="1600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algn="ctr">
              <a:spcBef>
                <a:spcPts val="0"/>
              </a:spcBef>
              <a:buNone/>
              <a:defRPr sz="1600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algn="ctr">
              <a:spcBef>
                <a:spcPts val="0"/>
              </a:spcBef>
              <a:buNone/>
              <a:defRPr sz="1600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algn="ctr">
              <a:spcBef>
                <a:spcPts val="0"/>
              </a:spcBef>
              <a:buNone/>
              <a:defRPr sz="1600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algn="ctr">
              <a:spcBef>
                <a:spcPts val="0"/>
              </a:spcBef>
              <a:buNone/>
              <a:defRPr sz="1600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algn="ctr">
              <a:spcBef>
                <a:spcPts val="0"/>
              </a:spcBef>
              <a:buNone/>
              <a:defRPr sz="1600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algn="ctr">
              <a:spcBef>
                <a:spcPts val="0"/>
              </a:spcBef>
              <a:buNone/>
              <a:defRPr sz="1600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algn="ctr">
              <a:spcBef>
                <a:spcPts val="0"/>
              </a:spcBef>
              <a:buNone/>
              <a:defRPr sz="1600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algn="ctr">
              <a:spcBef>
                <a:spcPts val="0"/>
              </a:spcBef>
              <a:buNone/>
              <a:defRPr sz="1600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38" name="Google Shape;38;p2"/>
          <p:cNvSpPr txBox="1"/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Georgia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bg>
      <p:bgPr>
        <a:solidFill>
          <a:schemeClr val="lt2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1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88A44E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11"/>
          <p:cNvSpPr txBox="1"/>
          <p:nvPr>
            <p:ph idx="1" type="body"/>
          </p:nvPr>
        </p:nvSpPr>
        <p:spPr>
          <a:xfrm rot="5400000">
            <a:off x="2269236" y="-443484"/>
            <a:ext cx="4599432" cy="85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indent="-308610" lvl="1" marL="91440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indent="-314325" lvl="2" marL="1371600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144" name="Google Shape;144;p11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11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11"/>
          <p:cNvSpPr txBox="1"/>
          <p:nvPr>
            <p:ph idx="12" type="sldNum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showMasterSp="0" type="vertTitleAndTx">
  <p:cSld name="VERTICAL_TITLE_AND_VERTICAL_TEXT">
    <p:bg>
      <p:bgPr>
        <a:solidFill>
          <a:schemeClr val="lt2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9" name="Google Shape;149;p12"/>
          <p:cNvSpPr/>
          <p:nvPr/>
        </p:nvSpPr>
        <p:spPr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0" name="Google Shape;150;p12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1" name="Google Shape;151;p12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2" name="Google Shape;152;p12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3" name="Google Shape;153;p12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cap="flat" cmpd="sng" w="9525">
            <a:solidFill>
              <a:srgbClr val="88A44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54" name="Google Shape;154;p12"/>
          <p:cNvCxnSpPr/>
          <p:nvPr/>
        </p:nvCxnSpPr>
        <p:spPr>
          <a:xfrm rot="5400000">
            <a:off x="4021836" y="3278124"/>
            <a:ext cx="6245352" cy="0"/>
          </a:xfrm>
          <a:prstGeom prst="straightConnector1">
            <a:avLst/>
          </a:prstGeom>
          <a:noFill/>
          <a:ln cap="flat" cmpd="sng" w="9525">
            <a:solidFill>
              <a:srgbClr val="88A44E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55" name="Google Shape;155;p12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6" name="Google Shape;156;p12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88A44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7" name="Google Shape;157;p12"/>
          <p:cNvSpPr txBox="1"/>
          <p:nvPr>
            <p:ph idx="12" type="sldNum"/>
          </p:nvPr>
        </p:nvSpPr>
        <p:spPr>
          <a:xfrm>
            <a:off x="6915912" y="3009901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158" name="Google Shape;158;p12"/>
          <p:cNvSpPr txBox="1"/>
          <p:nvPr>
            <p:ph idx="1" type="body"/>
          </p:nvPr>
        </p:nvSpPr>
        <p:spPr>
          <a:xfrm rot="5400000">
            <a:off x="670717" y="-61117"/>
            <a:ext cx="5821366" cy="655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indent="-308610" lvl="1" marL="91440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indent="-314325" lvl="2" marL="1371600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159" name="Google Shape;159;p12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12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12"/>
          <p:cNvSpPr txBox="1"/>
          <p:nvPr>
            <p:ph type="title"/>
          </p:nvPr>
        </p:nvSpPr>
        <p:spPr>
          <a:xfrm rot="5400000">
            <a:off x="5189538" y="2506664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88A44E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bg>
      <p:bgPr>
        <a:solidFill>
          <a:schemeClr val="lt2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88A44E"/>
              </a:buClr>
              <a:buSzPts val="3300"/>
              <a:buFont typeface="Georgia"/>
              <a:buNone/>
              <a:defRPr>
                <a:solidFill>
                  <a:srgbClr val="88A44E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3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"/>
          <p:cNvSpPr txBox="1"/>
          <p:nvPr>
            <p:ph idx="12" type="sldNum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44" name="Google Shape;44;p3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indent="-308610" lvl="1" marL="91440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indent="-314325" lvl="2" marL="1371600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bg>
      <p:bgPr>
        <a:solidFill>
          <a:schemeClr val="lt1"/>
        </a:solid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7" name="Google Shape;47;p4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8" name="Google Shape;48;p4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9" name="Google Shape;49;p4"/>
          <p:cNvSpPr/>
          <p:nvPr/>
        </p:nvSpPr>
        <p:spPr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0" name="Google Shape;50;p4"/>
          <p:cNvSpPr/>
          <p:nvPr/>
        </p:nvSpPr>
        <p:spPr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1" name="Google Shape;51;p4"/>
          <p:cNvSpPr/>
          <p:nvPr/>
        </p:nvSpPr>
        <p:spPr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2" name="Google Shape;52;p4"/>
          <p:cNvSpPr txBox="1"/>
          <p:nvPr>
            <p:ph idx="1" type="body"/>
          </p:nvPr>
        </p:nvSpPr>
        <p:spPr>
          <a:xfrm>
            <a:off x="1368426" y="2743200"/>
            <a:ext cx="6480174" cy="1673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320"/>
              </a:spcBef>
              <a:spcAft>
                <a:spcPts val="0"/>
              </a:spcAft>
              <a:buSzPts val="1360"/>
              <a:buNone/>
              <a:defRPr b="1" sz="16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26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98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Font typeface="Georgia"/>
              <a:buNone/>
              <a:defRPr sz="1400">
                <a:solidFill>
                  <a:srgbClr val="888888"/>
                </a:solidFill>
              </a:defRPr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53" name="Google Shape;53;p4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4" name="Google Shape;54;p4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cap="flat" cmpd="sng" w="9525">
            <a:solidFill>
              <a:srgbClr val="88A44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Google Shape;55;p4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57" name="Google Shape;57;p4"/>
          <p:cNvCxnSpPr/>
          <p:nvPr/>
        </p:nvCxnSpPr>
        <p:spPr>
          <a:xfrm>
            <a:off x="152400" y="2438400"/>
            <a:ext cx="8833104" cy="0"/>
          </a:xfrm>
          <a:prstGeom prst="straightConnector1">
            <a:avLst/>
          </a:prstGeom>
          <a:noFill/>
          <a:ln cap="flat" cmpd="sng" w="11425">
            <a:solidFill>
              <a:srgbClr val="88A44E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58" name="Google Shape;58;p4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9" name="Google Shape;59;p4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88A44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0" name="Google Shape;60;p4"/>
          <p:cNvSpPr txBox="1"/>
          <p:nvPr>
            <p:ph idx="12" type="sldNum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 sz="1600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algn="ctr">
              <a:spcBef>
                <a:spcPts val="0"/>
              </a:spcBef>
              <a:buNone/>
              <a:defRPr sz="1600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algn="ctr">
              <a:spcBef>
                <a:spcPts val="0"/>
              </a:spcBef>
              <a:buNone/>
              <a:defRPr sz="1600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algn="ctr">
              <a:spcBef>
                <a:spcPts val="0"/>
              </a:spcBef>
              <a:buNone/>
              <a:defRPr sz="1600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algn="ctr">
              <a:spcBef>
                <a:spcPts val="0"/>
              </a:spcBef>
              <a:buNone/>
              <a:defRPr sz="1600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algn="ctr">
              <a:spcBef>
                <a:spcPts val="0"/>
              </a:spcBef>
              <a:buNone/>
              <a:defRPr sz="1600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algn="ctr">
              <a:spcBef>
                <a:spcPts val="0"/>
              </a:spcBef>
              <a:buNone/>
              <a:defRPr sz="1600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algn="ctr">
              <a:spcBef>
                <a:spcPts val="0"/>
              </a:spcBef>
              <a:buNone/>
              <a:defRPr sz="1600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algn="ctr">
              <a:spcBef>
                <a:spcPts val="0"/>
              </a:spcBef>
              <a:buNone/>
              <a:defRPr sz="1600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61" name="Google Shape;61;p4"/>
          <p:cNvSpPr txBox="1"/>
          <p:nvPr>
            <p:ph type="title"/>
          </p:nvPr>
        </p:nvSpPr>
        <p:spPr>
          <a:xfrm>
            <a:off x="722313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  <a:defRPr b="0" sz="4200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bg>
      <p:bgPr>
        <a:solidFill>
          <a:schemeClr val="lt2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88A44E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"/>
          <p:cNvSpPr txBox="1"/>
          <p:nvPr>
            <p:ph idx="10" type="dt"/>
          </p:nvPr>
        </p:nvSpPr>
        <p:spPr>
          <a:xfrm>
            <a:off x="5791200" y="640994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5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5"/>
          <p:cNvSpPr txBox="1"/>
          <p:nvPr>
            <p:ph idx="12" type="sldNum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cxnSp>
        <p:nvCxnSpPr>
          <p:cNvPr id="67" name="Google Shape;67;p5"/>
          <p:cNvCxnSpPr/>
          <p:nvPr/>
        </p:nvCxnSpPr>
        <p:spPr>
          <a:xfrm flipH="1" rot="10800000">
            <a:off x="4563080" y="1575652"/>
            <a:ext cx="8921" cy="4819557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68" name="Google Shape;68;p5"/>
          <p:cNvSpPr txBox="1"/>
          <p:nvPr>
            <p:ph idx="1" type="body"/>
          </p:nvPr>
        </p:nvSpPr>
        <p:spPr>
          <a:xfrm>
            <a:off x="301752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3537" lvl="0" marL="457200" algn="l">
              <a:spcBef>
                <a:spcPts val="500"/>
              </a:spcBef>
              <a:spcAft>
                <a:spcPts val="0"/>
              </a:spcAft>
              <a:buSzPts val="2125"/>
              <a:buChar char="⚫"/>
              <a:defRPr sz="2500"/>
            </a:lvl1pPr>
            <a:lvl2pPr indent="-308610" lvl="1" marL="91440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indent="-314325" lvl="2" marL="1371600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69" name="Google Shape;69;p5"/>
          <p:cNvSpPr txBox="1"/>
          <p:nvPr>
            <p:ph idx="2" type="body"/>
          </p:nvPr>
        </p:nvSpPr>
        <p:spPr>
          <a:xfrm>
            <a:off x="4800600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3537" lvl="0" marL="457200" algn="l">
              <a:spcBef>
                <a:spcPts val="500"/>
              </a:spcBef>
              <a:spcAft>
                <a:spcPts val="0"/>
              </a:spcAft>
              <a:buSzPts val="2125"/>
              <a:buChar char="⚫"/>
              <a:defRPr sz="2500"/>
            </a:lvl1pPr>
            <a:lvl2pPr indent="-308610" lvl="1" marL="91440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indent="-314325" lvl="2" marL="1371600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showMasterSp="0" type="twoTxTwoObj">
  <p:cSld name="TWO_OBJECTS_WITH_TEXT">
    <p:bg>
      <p:bgPr>
        <a:solidFill>
          <a:schemeClr val="lt2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Google Shape;71;p6"/>
          <p:cNvCxnSpPr/>
          <p:nvPr/>
        </p:nvCxnSpPr>
        <p:spPr>
          <a:xfrm rot="10800000">
            <a:off x="4572000" y="2200275"/>
            <a:ext cx="0" cy="4187952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72" name="Google Shape;72;p6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3" name="Google Shape;73;p6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4" name="Google Shape;74;p6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5" name="Google Shape;75;p6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6" name="Google Shape;76;p6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7" name="Google Shape;77;p6"/>
          <p:cNvSpPr/>
          <p:nvPr/>
        </p:nvSpPr>
        <p:spPr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8" name="Google Shape;78;p6"/>
          <p:cNvSpPr txBox="1"/>
          <p:nvPr>
            <p:ph idx="1" type="body"/>
          </p:nvPr>
        </p:nvSpPr>
        <p:spPr>
          <a:xfrm>
            <a:off x="301752" y="1524000"/>
            <a:ext cx="4040188" cy="732974"/>
          </a:xfrm>
          <a:prstGeom prst="rect">
            <a:avLst/>
          </a:prstGeom>
          <a:noFill/>
          <a:ln>
            <a:noFill/>
          </a:ln>
          <a:effectLst>
            <a:outerShdw blurRad="50800" rotWithShape="0" dir="5400000" dist="254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1870"/>
              <a:buNone/>
              <a:defRPr b="1" sz="2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400"/>
              <a:buNone/>
              <a:defRPr b="1" sz="20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350"/>
              <a:buNone/>
              <a:defRPr b="1" sz="1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120"/>
              <a:buNone/>
              <a:defRPr b="1" sz="1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b="1" sz="1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79" name="Google Shape;79;p6"/>
          <p:cNvSpPr txBox="1"/>
          <p:nvPr>
            <p:ph idx="2" type="body"/>
          </p:nvPr>
        </p:nvSpPr>
        <p:spPr>
          <a:xfrm>
            <a:off x="4791330" y="1524000"/>
            <a:ext cx="4041775" cy="731520"/>
          </a:xfrm>
          <a:prstGeom prst="rect">
            <a:avLst/>
          </a:prstGeom>
          <a:noFill/>
          <a:ln>
            <a:noFill/>
          </a:ln>
          <a:effectLst>
            <a:outerShdw blurRad="50800" rotWithShape="0" dir="5400000" dist="254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1870"/>
              <a:buNone/>
              <a:defRPr b="1" sz="22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400"/>
              <a:buNone/>
              <a:defRPr b="1" sz="20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350"/>
              <a:buNone/>
              <a:defRPr b="1" sz="1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120"/>
              <a:buNone/>
              <a:defRPr b="1" sz="1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b="1" sz="1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80" name="Google Shape;80;p6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6"/>
          <p:cNvSpPr txBox="1"/>
          <p:nvPr>
            <p:ph idx="11" type="ftr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82" name="Google Shape;82;p6"/>
          <p:cNvCxnSpPr/>
          <p:nvPr/>
        </p:nvCxnSpPr>
        <p:spPr>
          <a:xfrm>
            <a:off x="152400" y="1280160"/>
            <a:ext cx="8833104" cy="0"/>
          </a:xfrm>
          <a:prstGeom prst="straightConnector1">
            <a:avLst/>
          </a:prstGeom>
          <a:noFill/>
          <a:ln cap="flat" cmpd="sng" w="11425">
            <a:solidFill>
              <a:srgbClr val="88A44E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83" name="Google Shape;83;p6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cap="flat" cmpd="sng" w="9525">
            <a:solidFill>
              <a:srgbClr val="88A44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4" name="Google Shape;84;p6"/>
          <p:cNvSpPr txBox="1"/>
          <p:nvPr>
            <p:ph idx="3" type="body"/>
          </p:nvPr>
        </p:nvSpPr>
        <p:spPr>
          <a:xfrm>
            <a:off x="301752" y="2471383"/>
            <a:ext cx="4041648" cy="3818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indent="-308610" lvl="1" marL="91440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indent="-314325" lvl="2" marL="1371600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85" name="Google Shape;85;p6"/>
          <p:cNvSpPr txBox="1"/>
          <p:nvPr>
            <p:ph idx="4" type="body"/>
          </p:nvPr>
        </p:nvSpPr>
        <p:spPr>
          <a:xfrm>
            <a:off x="4800600" y="2471383"/>
            <a:ext cx="4038600" cy="3822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indent="-308610" lvl="1" marL="91440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indent="-314325" lvl="2" marL="1371600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86" name="Google Shape;86;p6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7" name="Google Shape;87;p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88A44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8" name="Google Shape;88;p6"/>
          <p:cNvSpPr txBox="1"/>
          <p:nvPr>
            <p:ph idx="12" type="sldNum"/>
          </p:nvPr>
        </p:nvSpPr>
        <p:spPr>
          <a:xfrm>
            <a:off x="4343400" y="1042416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 sz="1600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algn="ctr">
              <a:spcBef>
                <a:spcPts val="0"/>
              </a:spcBef>
              <a:buNone/>
              <a:defRPr sz="1600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algn="ctr">
              <a:spcBef>
                <a:spcPts val="0"/>
              </a:spcBef>
              <a:buNone/>
              <a:defRPr sz="1600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algn="ctr">
              <a:spcBef>
                <a:spcPts val="0"/>
              </a:spcBef>
              <a:buNone/>
              <a:defRPr sz="1600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algn="ctr">
              <a:spcBef>
                <a:spcPts val="0"/>
              </a:spcBef>
              <a:buNone/>
              <a:defRPr sz="1600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algn="ctr">
              <a:spcBef>
                <a:spcPts val="0"/>
              </a:spcBef>
              <a:buNone/>
              <a:defRPr sz="1600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algn="ctr">
              <a:spcBef>
                <a:spcPts val="0"/>
              </a:spcBef>
              <a:buNone/>
              <a:defRPr sz="1600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algn="ctr">
              <a:spcBef>
                <a:spcPts val="0"/>
              </a:spcBef>
              <a:buNone/>
              <a:defRPr sz="1600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algn="ctr">
              <a:spcBef>
                <a:spcPts val="0"/>
              </a:spcBef>
              <a:buNone/>
              <a:defRPr sz="1600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89" name="Google Shape;89;p6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88A44E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7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88A44E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7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7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7"/>
          <p:cNvSpPr txBox="1"/>
          <p:nvPr>
            <p:ph idx="12" type="sldNum"/>
          </p:nvPr>
        </p:nvSpPr>
        <p:spPr>
          <a:xfrm>
            <a:off x="4343400" y="103602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8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Google Shape;97;p8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8" name="Google Shape;98;p8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9" name="Google Shape;99;p8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0" name="Google Shape;100;p8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1" name="Google Shape;101;p8"/>
          <p:cNvSpPr/>
          <p:nvPr/>
        </p:nvSpPr>
        <p:spPr>
          <a:xfrm>
            <a:off x="152400" y="158496"/>
            <a:ext cx="8833104" cy="6547104"/>
          </a:xfrm>
          <a:prstGeom prst="rect">
            <a:avLst/>
          </a:prstGeom>
          <a:noFill/>
          <a:ln cap="flat" cmpd="sng" w="9525">
            <a:solidFill>
              <a:srgbClr val="88A44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2" name="Google Shape;102;p8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8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8"/>
          <p:cNvSpPr txBox="1"/>
          <p:nvPr>
            <p:ph idx="12" type="sldNum"/>
          </p:nvPr>
        </p:nvSpPr>
        <p:spPr>
          <a:xfrm>
            <a:off x="4267200" y="6324600"/>
            <a:ext cx="609600" cy="4413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bg>
      <p:bgPr>
        <a:solidFill>
          <a:schemeClr val="lt1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9"/>
          <p:cNvSpPr/>
          <p:nvPr/>
        </p:nvSpPr>
        <p:spPr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7" name="Google Shape;107;p9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8" name="Google Shape;108;p9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9" name="Google Shape;109;p9"/>
          <p:cNvSpPr/>
          <p:nvPr/>
        </p:nvSpPr>
        <p:spPr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0" name="Google Shape;110;p9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1" name="Google Shape;111;p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2" name="Google Shape;112;p9"/>
          <p:cNvSpPr txBox="1"/>
          <p:nvPr>
            <p:ph type="title"/>
          </p:nvPr>
        </p:nvSpPr>
        <p:spPr>
          <a:xfrm>
            <a:off x="381000" y="914400"/>
            <a:ext cx="23622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Georgia"/>
              <a:buNone/>
              <a:defRPr b="1" sz="22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9"/>
          <p:cNvSpPr txBox="1"/>
          <p:nvPr>
            <p:ph idx="1" type="body"/>
          </p:nvPr>
        </p:nvSpPr>
        <p:spPr>
          <a:xfrm>
            <a:off x="381000" y="1981200"/>
            <a:ext cx="2362200" cy="4144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SzPts val="1360"/>
              <a:buNone/>
              <a:defRPr sz="1600">
                <a:solidFill>
                  <a:srgbClr val="FFFFF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84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75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114" name="Google Shape;114;p9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cap="flat" cmpd="sng" w="9525">
            <a:solidFill>
              <a:srgbClr val="88A44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15" name="Google Shape;115;p9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cap="flat" cmpd="sng" w="11425">
            <a:solidFill>
              <a:srgbClr val="88A44E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16" name="Google Shape;116;p9"/>
          <p:cNvSpPr txBox="1"/>
          <p:nvPr>
            <p:ph idx="2" type="body"/>
          </p:nvPr>
        </p:nvSpPr>
        <p:spPr>
          <a:xfrm>
            <a:off x="3124200" y="685800"/>
            <a:ext cx="56388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indent="-308610" lvl="1" marL="91440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indent="-314325" lvl="2" marL="1371600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117" name="Google Shape;117;p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8" name="Google Shape;118;p9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88A44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9" name="Google Shape;119;p9"/>
          <p:cNvSpPr txBox="1"/>
          <p:nvPr>
            <p:ph idx="12" type="sldNum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 sz="1600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algn="ctr">
              <a:spcBef>
                <a:spcPts val="0"/>
              </a:spcBef>
              <a:buNone/>
              <a:defRPr sz="1600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algn="ctr">
              <a:spcBef>
                <a:spcPts val="0"/>
              </a:spcBef>
              <a:buNone/>
              <a:defRPr sz="1600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algn="ctr">
              <a:spcBef>
                <a:spcPts val="0"/>
              </a:spcBef>
              <a:buNone/>
              <a:defRPr sz="1600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algn="ctr">
              <a:spcBef>
                <a:spcPts val="0"/>
              </a:spcBef>
              <a:buNone/>
              <a:defRPr sz="1600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algn="ctr">
              <a:spcBef>
                <a:spcPts val="0"/>
              </a:spcBef>
              <a:buNone/>
              <a:defRPr sz="1600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algn="ctr">
              <a:spcBef>
                <a:spcPts val="0"/>
              </a:spcBef>
              <a:buNone/>
              <a:defRPr sz="1600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algn="ctr">
              <a:spcBef>
                <a:spcPts val="0"/>
              </a:spcBef>
              <a:buNone/>
              <a:defRPr sz="1600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algn="ctr">
              <a:spcBef>
                <a:spcPts val="0"/>
              </a:spcBef>
              <a:buNone/>
              <a:defRPr sz="1600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120" name="Google Shape;120;p9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1" name="Google Shape;121;p9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9"/>
          <p:cNvSpPr txBox="1"/>
          <p:nvPr>
            <p:ph idx="11" type="ftr"/>
          </p:nvPr>
        </p:nvSpPr>
        <p:spPr>
          <a:xfrm>
            <a:off x="301752" y="6410848"/>
            <a:ext cx="338328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4" name="Google Shape;124;p10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cap="flat" cmpd="sng" w="11425">
            <a:solidFill>
              <a:srgbClr val="88A44E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25" name="Google Shape;125;p10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6" name="Google Shape;126;p10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7" name="Google Shape;127;p10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8" name="Google Shape;128;p10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9" name="Google Shape;129;p10"/>
          <p:cNvSpPr/>
          <p:nvPr/>
        </p:nvSpPr>
        <p:spPr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0" name="Google Shape;130;p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1" name="Google Shape;131;p10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cap="flat" cmpd="sng" w="9525">
            <a:solidFill>
              <a:srgbClr val="88A44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2" name="Google Shape;132;p10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3" name="Google Shape;133;p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88A44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10"/>
          <p:cNvSpPr txBox="1"/>
          <p:nvPr>
            <p:ph idx="12" type="sldNum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135" name="Google Shape;135;p10"/>
          <p:cNvSpPr txBox="1"/>
          <p:nvPr>
            <p:ph type="title"/>
          </p:nvPr>
        </p:nvSpPr>
        <p:spPr>
          <a:xfrm>
            <a:off x="3000375" y="5029200"/>
            <a:ext cx="58674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  <a:defRPr b="1" sz="2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0"/>
          <p:cNvSpPr/>
          <p:nvPr>
            <p:ph idx="2" type="pic"/>
          </p:nvPr>
        </p:nvSpPr>
        <p:spPr>
          <a:xfrm>
            <a:off x="3000375" y="609600"/>
            <a:ext cx="5867400" cy="4267200"/>
          </a:xfrm>
          <a:prstGeom prst="rect">
            <a:avLst/>
          </a:prstGeom>
          <a:noFill/>
          <a:ln>
            <a:noFill/>
          </a:ln>
        </p:spPr>
      </p:sp>
      <p:sp>
        <p:nvSpPr>
          <p:cNvPr id="137" name="Google Shape;137;p10"/>
          <p:cNvSpPr txBox="1"/>
          <p:nvPr>
            <p:ph idx="1" type="body"/>
          </p:nvPr>
        </p:nvSpPr>
        <p:spPr>
          <a:xfrm>
            <a:off x="381000" y="990600"/>
            <a:ext cx="24384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SzPts val="1360"/>
              <a:buFont typeface="Georgia"/>
              <a:buNone/>
              <a:defRPr sz="1600">
                <a:solidFill>
                  <a:srgbClr val="FFFFFF"/>
                </a:solidFill>
              </a:defRPr>
            </a:lvl1pPr>
            <a:lvl2pPr indent="-281940" lvl="1" marL="914400" algn="l">
              <a:spcBef>
                <a:spcPts val="1000"/>
              </a:spcBef>
              <a:spcAft>
                <a:spcPts val="0"/>
              </a:spcAft>
              <a:buSzPts val="840"/>
              <a:buChar char="⚪"/>
              <a:defRPr sz="1200"/>
            </a:lvl2pPr>
            <a:lvl3pPr indent="-276225" lvl="2" marL="1371600" algn="l">
              <a:spcBef>
                <a:spcPts val="200"/>
              </a:spcBef>
              <a:spcAft>
                <a:spcPts val="0"/>
              </a:spcAft>
              <a:buSzPts val="750"/>
              <a:buChar char="⯍"/>
              <a:defRPr sz="1000"/>
            </a:lvl3pPr>
            <a:lvl4pPr indent="-268605" lvl="3" marL="1828800" algn="l">
              <a:spcBef>
                <a:spcPts val="180"/>
              </a:spcBef>
              <a:spcAft>
                <a:spcPts val="0"/>
              </a:spcAft>
              <a:buSzPts val="630"/>
              <a:buChar char="🞆"/>
              <a:defRPr sz="900"/>
            </a:lvl4pPr>
            <a:lvl5pPr indent="-285750" lvl="4" marL="2286000" algn="l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Char char="•"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138" name="Google Shape;138;p10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9" name="Google Shape;139;p10"/>
          <p:cNvSpPr txBox="1"/>
          <p:nvPr>
            <p:ph idx="10" type="dt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10"/>
          <p:cNvSpPr txBox="1"/>
          <p:nvPr>
            <p:ph idx="11" type="ftr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" name="Google Shape;13;p1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" name="Google Shape;14;p1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" name="Google Shape;15;p1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6" name="Google Shape;16;p1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7" name="Google Shape;17;p1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cap="flat" cmpd="sng" w="9525">
            <a:solidFill>
              <a:srgbClr val="88A44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8" name="Google Shape;18;p1"/>
          <p:cNvCxnSpPr/>
          <p:nvPr/>
        </p:nvCxnSpPr>
        <p:spPr>
          <a:xfrm>
            <a:off x="152400" y="1276743"/>
            <a:ext cx="8833104" cy="0"/>
          </a:xfrm>
          <a:prstGeom prst="straightConnector1">
            <a:avLst/>
          </a:prstGeom>
          <a:noFill/>
          <a:ln cap="flat" cmpd="sng" w="9525">
            <a:solidFill>
              <a:srgbClr val="88A44E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9" name="Google Shape;19;p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" name="Google Shape;20;p1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88A44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" name="Google Shape;21;p1"/>
          <p:cNvSpPr txBox="1"/>
          <p:nvPr>
            <p:ph idx="12" type="sldNum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marR="0" rtl="0" algn="ctr">
              <a:spcBef>
                <a:spcPts val="0"/>
              </a:spcBef>
              <a:buNone/>
              <a:defRPr b="0" sz="1600" u="none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sz="1600" u="none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sz="1600" u="none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sz="1600" u="none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sz="1600" u="none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sz="1600" u="none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sz="1600" u="none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sz="1600" u="none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sz="1600" u="none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22" name="Google Shape;22;p1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88A44E"/>
              </a:buClr>
              <a:buSzPts val="3300"/>
              <a:buFont typeface="Georgia"/>
              <a:buNone/>
              <a:defRPr b="0" i="0" sz="3300" u="none" cap="none" strike="noStrike">
                <a:solidFill>
                  <a:srgbClr val="88A44E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" name="Google Shape;23;p1"/>
          <p:cNvSpPr txBox="1"/>
          <p:nvPr>
            <p:ph idx="1" type="body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4332" lvl="0" marL="45720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⚫"/>
              <a:defRPr b="0" i="0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2639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⚪"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2385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⯍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🞆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20039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4571A5"/>
              </a:buClr>
              <a:buSzPts val="144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70578E"/>
              </a:buClr>
              <a:buSzPts val="160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08609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A84643"/>
              </a:buClr>
              <a:buSzPts val="1260"/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3"/>
          <p:cNvSpPr txBox="1"/>
          <p:nvPr>
            <p:ph idx="1" type="subTitle"/>
          </p:nvPr>
        </p:nvSpPr>
        <p:spPr>
          <a:xfrm>
            <a:off x="1403648" y="3501008"/>
            <a:ext cx="6400800" cy="216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2720"/>
              <a:buNone/>
            </a:pPr>
            <a:r>
              <a:rPr lang="en-CA" sz="3200"/>
              <a:t>ALISON L. MURRAY, QC </a:t>
            </a:r>
            <a:endParaRPr/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SzPts val="2720"/>
              <a:buNone/>
            </a:pPr>
            <a:r>
              <a:rPr lang="en-CA" sz="3200"/>
              <a:t>MURRAY JAMIESON </a:t>
            </a:r>
            <a:endParaRPr sz="3200"/>
          </a:p>
        </p:txBody>
      </p:sp>
      <p:sp>
        <p:nvSpPr>
          <p:cNvPr id="167" name="Google Shape;167;p13"/>
          <p:cNvSpPr txBox="1"/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Georgia"/>
              <a:buNone/>
            </a:pPr>
            <a:r>
              <a:rPr lang="en-CA"/>
              <a:t>Applications to Compel Attendance at an Addiction Medicine Specialist IME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2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A44E"/>
              </a:buClr>
              <a:buSzPts val="3300"/>
              <a:buFont typeface="Georgia"/>
              <a:buNone/>
            </a:pPr>
            <a:r>
              <a:rPr i="1" lang="en-CA"/>
              <a:t>Mirzai-Sheshjavani v. Ho</a:t>
            </a:r>
            <a:r>
              <a:rPr lang="en-CA"/>
              <a:t>, 2016 BCSC 1704</a:t>
            </a:r>
            <a:endParaRPr/>
          </a:p>
        </p:txBody>
      </p:sp>
      <p:sp>
        <p:nvSpPr>
          <p:cNvPr id="221" name="Google Shape;221;p22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28587" lvl="0" marL="274320" rtl="0" algn="l">
              <a:spcBef>
                <a:spcPts val="0"/>
              </a:spcBef>
              <a:spcAft>
                <a:spcPts val="0"/>
              </a:spcAft>
              <a:buSzPts val="2295"/>
              <a:buNone/>
            </a:pPr>
            <a:r>
              <a:t/>
            </a:r>
            <a:endParaRPr/>
          </a:p>
          <a:p>
            <a:pPr indent="-128587" lvl="0" marL="274320" rtl="0" algn="l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CA"/>
              <a:t>Not a “cut and paste” affidavit.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3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A44E"/>
              </a:buClr>
              <a:buSzPts val="3300"/>
              <a:buFont typeface="Georgia"/>
              <a:buNone/>
            </a:pPr>
            <a:r>
              <a:rPr i="1" lang="en-CA"/>
              <a:t>Jackson v. Yusishen</a:t>
            </a:r>
            <a:r>
              <a:rPr lang="en-CA"/>
              <a:t>, 2013 BCSC 1522</a:t>
            </a:r>
            <a:endParaRPr/>
          </a:p>
        </p:txBody>
      </p:sp>
      <p:sp>
        <p:nvSpPr>
          <p:cNvPr id="227" name="Google Shape;227;p23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28587" lvl="0" marL="274320" rtl="0" algn="l">
              <a:spcBef>
                <a:spcPts val="0"/>
              </a:spcBef>
              <a:spcAft>
                <a:spcPts val="0"/>
              </a:spcAft>
              <a:buSzPts val="2295"/>
              <a:buNone/>
            </a:pPr>
            <a:r>
              <a:t/>
            </a:r>
            <a:endParaRPr/>
          </a:p>
          <a:p>
            <a:pPr indent="-128587" lvl="0" marL="274320" rtl="0" algn="l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t/>
            </a:r>
            <a:endParaRPr/>
          </a:p>
          <a:p>
            <a:pPr indent="-128587" lvl="0" marL="274320" rtl="0" algn="l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CA"/>
              <a:t>The Affidavit should be from the expert and not a legal assistant.  </a:t>
            </a:r>
            <a:endParaRPr/>
          </a:p>
          <a:p>
            <a:pPr indent="-128587" lvl="0" marL="274320" rtl="0" algn="l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t/>
            </a:r>
            <a:endParaRPr/>
          </a:p>
          <a:p>
            <a:pPr indent="-176530" lvl="1" marL="548640" rtl="0" algn="l">
              <a:spcBef>
                <a:spcPts val="440"/>
              </a:spcBef>
              <a:spcAft>
                <a:spcPts val="0"/>
              </a:spcAft>
              <a:buSzPts val="15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4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A44E"/>
              </a:buClr>
              <a:buSzPts val="3300"/>
              <a:buFont typeface="Georgia"/>
              <a:buNone/>
            </a:pPr>
            <a:r>
              <a:rPr i="1" lang="en-CA"/>
              <a:t>Thandi v. Higuchi</a:t>
            </a:r>
            <a:r>
              <a:rPr lang="en-CA"/>
              <a:t>, 2015 BCSC 2366</a:t>
            </a:r>
            <a:endParaRPr/>
          </a:p>
        </p:txBody>
      </p:sp>
      <p:sp>
        <p:nvSpPr>
          <p:cNvPr id="233" name="Google Shape;233;p24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28587" lvl="0" marL="274320" rtl="0" algn="l">
              <a:spcBef>
                <a:spcPts val="0"/>
              </a:spcBef>
              <a:spcAft>
                <a:spcPts val="0"/>
              </a:spcAft>
              <a:buSzPts val="2295"/>
              <a:buNone/>
            </a:pPr>
            <a:r>
              <a:t/>
            </a:r>
            <a:endParaRPr/>
          </a:p>
          <a:p>
            <a:pPr indent="-128587" lvl="0" marL="274320" rtl="0" algn="l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t/>
            </a:r>
            <a:endParaRPr/>
          </a:p>
          <a:p>
            <a:pPr indent="-128587" lvl="0" marL="274320" rtl="0" algn="l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CA"/>
              <a:t>The defence may have to disclose any other IMEs. </a:t>
            </a:r>
            <a:endParaRPr/>
          </a:p>
          <a:p>
            <a:pPr indent="-128587" lvl="0" marL="274320" rtl="0" algn="l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5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A44E"/>
              </a:buClr>
              <a:buSzPts val="3300"/>
              <a:buFont typeface="Georgia"/>
              <a:buNone/>
            </a:pPr>
            <a:r>
              <a:rPr i="1" lang="en-CA"/>
              <a:t>Pinette v. Canti</a:t>
            </a:r>
            <a:r>
              <a:rPr lang="en-CA"/>
              <a:t>, 2003 BCSC 1980	</a:t>
            </a:r>
            <a:endParaRPr/>
          </a:p>
        </p:txBody>
      </p:sp>
      <p:sp>
        <p:nvSpPr>
          <p:cNvPr id="239" name="Google Shape;239;p25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28587" lvl="0" marL="274320" rtl="0" algn="l">
              <a:spcBef>
                <a:spcPts val="0"/>
              </a:spcBef>
              <a:spcAft>
                <a:spcPts val="0"/>
              </a:spcAft>
              <a:buSzPts val="2295"/>
              <a:buNone/>
            </a:pPr>
            <a:r>
              <a:t/>
            </a:r>
            <a:endParaRPr/>
          </a:p>
          <a:p>
            <a:pPr indent="-128587" lvl="0" marL="274320" rtl="0" algn="l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t/>
            </a:r>
            <a:endParaRPr/>
          </a:p>
          <a:p>
            <a:pPr indent="-128587" lvl="0" marL="274320" rtl="0" algn="l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CA"/>
              <a:t>Don’t bring the application on the first day of trial.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4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A44E"/>
              </a:buClr>
              <a:buSzPts val="3300"/>
              <a:buFont typeface="Georgia"/>
              <a:buNone/>
            </a:pPr>
            <a:r>
              <a:rPr lang="en-CA"/>
              <a:t>Rule 7-6(1)</a:t>
            </a:r>
            <a:endParaRPr/>
          </a:p>
        </p:txBody>
      </p:sp>
      <p:sp>
        <p:nvSpPr>
          <p:cNvPr id="173" name="Google Shape;173;p14"/>
          <p:cNvSpPr txBox="1"/>
          <p:nvPr>
            <p:ph idx="1" type="body"/>
          </p:nvPr>
        </p:nvSpPr>
        <p:spPr>
          <a:xfrm>
            <a:off x="755576" y="1556792"/>
            <a:ext cx="7488832" cy="4542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295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rPr lang="en-CA"/>
              <a:t>(1) If the physical or mental condition of a person is in issue in an action, the court may order that the person submit to examination by a medical practitioner or other qualified person...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5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A44E"/>
              </a:buClr>
              <a:buSzPts val="3300"/>
              <a:buFont typeface="Georgia"/>
              <a:buNone/>
            </a:pPr>
            <a:r>
              <a:rPr i="1" lang="en-CA"/>
              <a:t>Siemens v. Motruk</a:t>
            </a:r>
            <a:r>
              <a:rPr lang="en-CA"/>
              <a:t>, 2000 BCSC 1593</a:t>
            </a:r>
            <a:endParaRPr/>
          </a:p>
        </p:txBody>
      </p:sp>
      <p:sp>
        <p:nvSpPr>
          <p:cNvPr id="179" name="Google Shape;179;p15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295"/>
              <a:buChar char="⚫"/>
            </a:pPr>
            <a:r>
              <a:rPr lang="en-CA"/>
              <a:t>Plaintiff ordered to provide blood and urine samples.   </a:t>
            </a:r>
            <a:endParaRPr/>
          </a:p>
          <a:p>
            <a:pPr indent="-274320" lvl="0" marL="274320" rtl="0" algn="l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CA"/>
              <a:t>Defendants alleged that the Plaintiff’s addiction to medication used to treat pre-existing condition caused or contributed to damages.  </a:t>
            </a:r>
            <a:endParaRPr/>
          </a:p>
          <a:p>
            <a:pPr indent="-274320" lvl="0" marL="274320" rtl="0" algn="l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CA"/>
              <a:t>“at least a possibility” of addiction to prescribed medication and use of non-prescribed medications. </a:t>
            </a:r>
            <a:endParaRPr/>
          </a:p>
          <a:p>
            <a:pPr indent="-274320" lvl="0" marL="274320" rtl="0" algn="l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CA"/>
              <a:t>Provision of blood sample is only slightly invasive and is to be balanced against the probative value of the sample. </a:t>
            </a:r>
            <a:endParaRPr/>
          </a:p>
          <a:p>
            <a:pPr indent="-274320" lvl="0" marL="274320" rtl="0" algn="l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CA"/>
              <a:t>Blood and urine analysis will be the “best evidence”.  </a:t>
            </a:r>
            <a:endParaRPr/>
          </a:p>
          <a:p>
            <a:pPr indent="-128587" lvl="0" marL="274320" rtl="0" algn="l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6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A44E"/>
              </a:buClr>
              <a:buSzPts val="3300"/>
              <a:buFont typeface="Georgia"/>
              <a:buNone/>
            </a:pPr>
            <a:r>
              <a:rPr i="1" lang="en-CA"/>
              <a:t>Gordon v. Bill</a:t>
            </a:r>
            <a:r>
              <a:rPr lang="en-CA"/>
              <a:t>, 2005 BCSC 840 </a:t>
            </a:r>
            <a:endParaRPr/>
          </a:p>
        </p:txBody>
      </p:sp>
      <p:sp>
        <p:nvSpPr>
          <p:cNvPr id="185" name="Google Shape;185;p16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295"/>
              <a:buChar char="⚫"/>
            </a:pPr>
            <a:r>
              <a:rPr lang="en-CA"/>
              <a:t>Plaintiff’s discovery evidence and pharmanet records  disclosed consumption of large doses of opiods before and after the accident. </a:t>
            </a:r>
            <a:endParaRPr/>
          </a:p>
          <a:p>
            <a:pPr indent="-128587" lvl="0" marL="274320" rtl="0" algn="l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CA"/>
              <a:t>Opinion evidence that the Plaintiff was likely addicted. </a:t>
            </a:r>
            <a:endParaRPr/>
          </a:p>
          <a:p>
            <a:pPr indent="-128587" lvl="0" marL="274320" rtl="0" algn="l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CA"/>
              <a:t>The test enunciated in </a:t>
            </a:r>
            <a:r>
              <a:rPr i="1" lang="en-CA"/>
              <a:t>Siemens</a:t>
            </a:r>
            <a:r>
              <a:rPr lang="en-CA"/>
              <a:t> is not a difficult test for the Defendant to meet.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7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A44E"/>
              </a:buClr>
              <a:buSzPct val="100000"/>
              <a:buFont typeface="Georgia"/>
              <a:buNone/>
            </a:pPr>
            <a:r>
              <a:rPr i="1" lang="en-CA"/>
              <a:t>Sahota v. Smithers</a:t>
            </a:r>
            <a:r>
              <a:rPr lang="en-CA"/>
              <a:t>, unreported, July 19, 2016, Vancouver Registry, S102767</a:t>
            </a:r>
            <a:endParaRPr/>
          </a:p>
        </p:txBody>
      </p:sp>
      <p:sp>
        <p:nvSpPr>
          <p:cNvPr id="191" name="Google Shape;191;p17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28587" lvl="0" marL="274320" rtl="0" algn="l">
              <a:spcBef>
                <a:spcPts val="0"/>
              </a:spcBef>
              <a:spcAft>
                <a:spcPts val="0"/>
              </a:spcAft>
              <a:buSzPts val="2295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CA"/>
              <a:t>Plaintiff admitted to being dependent on narcotics to manage his pain. </a:t>
            </a:r>
            <a:endParaRPr/>
          </a:p>
          <a:p>
            <a:pPr indent="-128587" lvl="0" marL="274320" rtl="0" algn="l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CA"/>
              <a:t>Serious credibility issues.</a:t>
            </a:r>
            <a:endParaRPr/>
          </a:p>
          <a:p>
            <a:pPr indent="-128587" lvl="0" marL="274320" rtl="0" algn="l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CA"/>
              <a:t>Application was opposed on the basis that the issues had already been addressed by a psychiatric IME.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8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A44E"/>
              </a:buClr>
              <a:buSzPts val="3300"/>
              <a:buFont typeface="Georgia"/>
              <a:buNone/>
            </a:pPr>
            <a:r>
              <a:rPr i="1" lang="en-CA"/>
              <a:t>Sahota v. Smithers</a:t>
            </a:r>
            <a:r>
              <a:rPr lang="en-CA"/>
              <a:t>, continued</a:t>
            </a:r>
            <a:endParaRPr/>
          </a:p>
        </p:txBody>
      </p:sp>
      <p:sp>
        <p:nvSpPr>
          <p:cNvPr id="197" name="Google Shape;197;p18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295"/>
              <a:buChar char="⚫"/>
            </a:pPr>
            <a:r>
              <a:rPr lang="en-CA"/>
              <a:t>The addiction issue should be addressed by the specialist with the most complete qualifications.  </a:t>
            </a:r>
            <a:endParaRPr/>
          </a:p>
          <a:p>
            <a:pPr indent="-128587" lvl="0" marL="274320" rtl="0" algn="l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CA"/>
              <a:t>Proportionality relevant because:</a:t>
            </a:r>
            <a:endParaRPr/>
          </a:p>
          <a:p>
            <a:pPr indent="-128587" lvl="0" marL="274320" rtl="0" algn="l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t/>
            </a:r>
            <a:endParaRPr/>
          </a:p>
          <a:p>
            <a:pPr indent="-274320" lvl="1" marL="548640" rtl="0" algn="l">
              <a:spcBef>
                <a:spcPts val="440"/>
              </a:spcBef>
              <a:spcAft>
                <a:spcPts val="0"/>
              </a:spcAft>
              <a:buSzPts val="1540"/>
              <a:buChar char="⚪"/>
            </a:pPr>
            <a:r>
              <a:rPr lang="en-CA"/>
              <a:t>very serious case</a:t>
            </a:r>
            <a:endParaRPr/>
          </a:p>
          <a:p>
            <a:pPr indent="-274320" lvl="1" marL="548640" rtl="0" algn="l">
              <a:spcBef>
                <a:spcPts val="440"/>
              </a:spcBef>
              <a:spcAft>
                <a:spcPts val="0"/>
              </a:spcAft>
              <a:buSzPts val="1540"/>
              <a:buChar char="⚪"/>
            </a:pPr>
            <a:r>
              <a:rPr lang="en-CA"/>
              <a:t>addiction issues could possibly have a serious impact on his injuries and damages. </a:t>
            </a:r>
            <a:endParaRPr/>
          </a:p>
          <a:p>
            <a:pPr indent="-128587" lvl="0" marL="274320" rtl="0" algn="l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CA"/>
              <a:t>A “mixed picture” as per </a:t>
            </a:r>
            <a:r>
              <a:rPr i="1" lang="en-CA"/>
              <a:t>Stene v. Echols</a:t>
            </a:r>
            <a:r>
              <a:rPr lang="en-CA"/>
              <a:t>, 2015 BCSC 1063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9"/>
          <p:cNvSpPr txBox="1"/>
          <p:nvPr>
            <p:ph type="title"/>
          </p:nvPr>
        </p:nvSpPr>
        <p:spPr>
          <a:xfrm>
            <a:off x="395536" y="260648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A44E"/>
              </a:buClr>
              <a:buSzPct val="100000"/>
              <a:buFont typeface="Georgia"/>
              <a:buNone/>
            </a:pPr>
            <a:r>
              <a:rPr i="1" lang="en-CA"/>
              <a:t>Sahota v. Smithers</a:t>
            </a:r>
            <a:r>
              <a:rPr lang="en-CA"/>
              <a:t>, unreported, March 8, 2017, Vancouver Registry, S102767</a:t>
            </a:r>
            <a:endParaRPr/>
          </a:p>
        </p:txBody>
      </p:sp>
      <p:sp>
        <p:nvSpPr>
          <p:cNvPr id="203" name="Google Shape;203;p19"/>
          <p:cNvSpPr txBox="1"/>
          <p:nvPr>
            <p:ph idx="1" type="body"/>
          </p:nvPr>
        </p:nvSpPr>
        <p:spPr>
          <a:xfrm>
            <a:off x="323528" y="1772816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28587" lvl="0" marL="274320" rtl="0" algn="l">
              <a:spcBef>
                <a:spcPts val="0"/>
              </a:spcBef>
              <a:spcAft>
                <a:spcPts val="0"/>
              </a:spcAft>
              <a:buSzPts val="2295"/>
              <a:buNone/>
            </a:pPr>
            <a:r>
              <a:t/>
            </a:r>
            <a:endParaRPr/>
          </a:p>
          <a:p>
            <a:pPr indent="-128587" lvl="0" marL="274320" rtl="0" algn="l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CA"/>
              <a:t>Plaintiff ordered to attend the offices of a drug testing lab on 18 hours notice from counsel for the Defendants. 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0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A44E"/>
              </a:buClr>
              <a:buSzPts val="3300"/>
              <a:buFont typeface="Georgia"/>
              <a:buNone/>
            </a:pPr>
            <a:r>
              <a:rPr lang="en-CA"/>
              <a:t>Evidence for the Application</a:t>
            </a:r>
            <a:endParaRPr/>
          </a:p>
        </p:txBody>
      </p:sp>
      <p:sp>
        <p:nvSpPr>
          <p:cNvPr id="209" name="Google Shape;209;p20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139544" lvl="0" marL="274320" rtl="0" algn="l">
              <a:spcBef>
                <a:spcPts val="0"/>
              </a:spcBef>
              <a:spcAft>
                <a:spcPts val="0"/>
              </a:spcAft>
              <a:buSzPct val="85000"/>
              <a:buNone/>
            </a:pPr>
            <a:r>
              <a:t/>
            </a:r>
            <a:endParaRPr/>
          </a:p>
          <a:p>
            <a:pPr indent="-274347" lvl="0" marL="274320" rtl="0" algn="l">
              <a:spcBef>
                <a:spcPts val="499"/>
              </a:spcBef>
              <a:spcAft>
                <a:spcPts val="0"/>
              </a:spcAft>
              <a:buSzPct val="85000"/>
              <a:buChar char="⚫"/>
            </a:pPr>
            <a:r>
              <a:rPr lang="en-CA"/>
              <a:t>Discovery transcript;</a:t>
            </a:r>
            <a:endParaRPr/>
          </a:p>
          <a:p>
            <a:pPr indent="-139544" lvl="0" marL="274320" rtl="0" algn="l">
              <a:spcBef>
                <a:spcPts val="499"/>
              </a:spcBef>
              <a:spcAft>
                <a:spcPts val="0"/>
              </a:spcAft>
              <a:buSzPct val="85000"/>
              <a:buNone/>
            </a:pPr>
            <a:r>
              <a:t/>
            </a:r>
            <a:endParaRPr/>
          </a:p>
          <a:p>
            <a:pPr indent="-274347" lvl="0" marL="274320" rtl="0" algn="l">
              <a:spcBef>
                <a:spcPts val="499"/>
              </a:spcBef>
              <a:spcAft>
                <a:spcPts val="0"/>
              </a:spcAft>
              <a:buSzPct val="85000"/>
              <a:buChar char="⚫"/>
            </a:pPr>
            <a:r>
              <a:rPr lang="en-CA"/>
              <a:t>Clinical records; </a:t>
            </a:r>
            <a:endParaRPr/>
          </a:p>
          <a:p>
            <a:pPr indent="-139544" lvl="0" marL="274320" rtl="0" algn="l">
              <a:spcBef>
                <a:spcPts val="499"/>
              </a:spcBef>
              <a:spcAft>
                <a:spcPts val="0"/>
              </a:spcAft>
              <a:buSzPct val="85000"/>
              <a:buNone/>
            </a:pPr>
            <a:r>
              <a:t/>
            </a:r>
            <a:endParaRPr/>
          </a:p>
          <a:p>
            <a:pPr indent="-274347" lvl="0" marL="274320" rtl="0" algn="l">
              <a:spcBef>
                <a:spcPts val="499"/>
              </a:spcBef>
              <a:spcAft>
                <a:spcPts val="0"/>
              </a:spcAft>
              <a:buSzPct val="85000"/>
              <a:buChar char="⚫"/>
            </a:pPr>
            <a:r>
              <a:rPr lang="en-CA"/>
              <a:t>Pharmanet records;</a:t>
            </a:r>
            <a:endParaRPr/>
          </a:p>
          <a:p>
            <a:pPr indent="-139544" lvl="0" marL="274320" rtl="0" algn="l">
              <a:spcBef>
                <a:spcPts val="499"/>
              </a:spcBef>
              <a:spcAft>
                <a:spcPts val="0"/>
              </a:spcAft>
              <a:buSzPct val="85000"/>
              <a:buNone/>
            </a:pPr>
            <a:r>
              <a:t/>
            </a:r>
            <a:endParaRPr/>
          </a:p>
          <a:p>
            <a:pPr indent="-274347" lvl="0" marL="274320" rtl="0" algn="l">
              <a:spcBef>
                <a:spcPts val="499"/>
              </a:spcBef>
              <a:spcAft>
                <a:spcPts val="0"/>
              </a:spcAft>
              <a:buSzPct val="85000"/>
              <a:buChar char="⚫"/>
            </a:pPr>
            <a:r>
              <a:rPr lang="en-CA"/>
              <a:t>Alcohol related charges/convictions; and  </a:t>
            </a:r>
            <a:endParaRPr/>
          </a:p>
          <a:p>
            <a:pPr indent="-274320" lvl="0" marL="274320" rtl="0" algn="l">
              <a:spcBef>
                <a:spcPts val="499"/>
              </a:spcBef>
              <a:spcAft>
                <a:spcPts val="0"/>
              </a:spcAft>
              <a:buSzPct val="85000"/>
              <a:buNone/>
            </a:pPr>
            <a:r>
              <a:t/>
            </a:r>
            <a:endParaRPr/>
          </a:p>
          <a:p>
            <a:pPr indent="-274347" lvl="0" marL="274320" rtl="0" algn="l">
              <a:spcBef>
                <a:spcPts val="499"/>
              </a:spcBef>
              <a:spcAft>
                <a:spcPts val="0"/>
              </a:spcAft>
              <a:buSzPct val="85000"/>
              <a:buChar char="⚫"/>
            </a:pPr>
            <a:r>
              <a:rPr lang="en-CA"/>
              <a:t>Credibility issues.  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1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A44E"/>
              </a:buClr>
              <a:buSzPts val="3300"/>
              <a:buFont typeface="Georgia"/>
              <a:buNone/>
            </a:pPr>
            <a:r>
              <a:rPr i="1" lang="en-CA"/>
              <a:t>Gawlick v. Lim</a:t>
            </a:r>
            <a:r>
              <a:rPr lang="en-CA"/>
              <a:t>, 2016 BCSC 526 </a:t>
            </a:r>
            <a:endParaRPr/>
          </a:p>
        </p:txBody>
      </p:sp>
      <p:sp>
        <p:nvSpPr>
          <p:cNvPr id="215" name="Google Shape;215;p21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28587" lvl="0" marL="274320" rtl="0" algn="l">
              <a:spcBef>
                <a:spcPts val="0"/>
              </a:spcBef>
              <a:spcAft>
                <a:spcPts val="0"/>
              </a:spcAft>
              <a:buSzPts val="2295"/>
              <a:buNone/>
            </a:pPr>
            <a:r>
              <a:t/>
            </a:r>
            <a:endParaRPr/>
          </a:p>
          <a:p>
            <a:pPr indent="-128587" lvl="0" marL="274320" rtl="0" algn="l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CA"/>
              <a:t>Any application must be supported by thoughtful affidavit evidence.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ivic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