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CA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2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" name="Google Shape;27;p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" name="Google Shape;28;p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" name="Google Shape;29;p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" name="Google Shape;30;p2"/>
          <p:cNvSpPr txBox="1"/>
          <p:nvPr>
            <p:ph idx="1" type="subTitle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320"/>
              </a:spcBef>
              <a:spcAft>
                <a:spcPts val="0"/>
              </a:spcAft>
              <a:buSzPts val="1360"/>
              <a:buNone/>
              <a:defRPr b="1" sz="1600" cap="none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/>
        </p:txBody>
      </p:sp>
      <p:sp>
        <p:nvSpPr>
          <p:cNvPr id="31" name="Google Shape;31;p2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33" name="Google Shape;33;p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88A44E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34" name="Google Shape;34;p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88A44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88A44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Google Shape;37;p2"/>
          <p:cNvSpPr txBox="1"/>
          <p:nvPr>
            <p:ph idx="12" type="sldNum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8" name="Google Shape;38;p2"/>
          <p:cNvSpPr txBox="1"/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bg>
      <p:bgPr>
        <a:solidFill>
          <a:schemeClr val="lt2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11"/>
          <p:cNvSpPr txBox="1"/>
          <p:nvPr>
            <p:ph idx="1" type="body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44" name="Google Shape;144;p11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11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11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bg>
      <p:bgPr>
        <a:solidFill>
          <a:schemeClr val="lt2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1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0" name="Google Shape;150;p1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1" name="Google Shape;151;p1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1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1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88A44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4" name="Google Shape;154;p1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cap="flat" cmpd="sng" w="9525">
            <a:solidFill>
              <a:srgbClr val="88A44E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55" name="Google Shape;155;p1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6" name="Google Shape;156;p1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88A44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7" name="Google Shape;157;p12"/>
          <p:cNvSpPr txBox="1"/>
          <p:nvPr>
            <p:ph idx="12" type="sldNum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58" name="Google Shape;158;p12"/>
          <p:cNvSpPr txBox="1"/>
          <p:nvPr>
            <p:ph idx="1" type="body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59" name="Google Shape;159;p12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12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12"/>
          <p:cNvSpPr txBox="1"/>
          <p:nvPr>
            <p:ph type="title"/>
          </p:nvPr>
        </p:nvSpPr>
        <p:spPr>
          <a:xfrm rot="5400000">
            <a:off x="5189538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solidFill>
          <a:schemeClr val="lt2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3300"/>
              <a:buFont typeface="Georgia"/>
              <a:buNone/>
              <a:defRPr>
                <a:solidFill>
                  <a:srgbClr val="88A44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2" type="sldNum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44" name="Google Shape;44;p3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lt1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7" name="Google Shape;47;p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8" name="Google Shape;48;p4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9" name="Google Shape;49;p4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" name="Google Shape;50;p4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" name="Google Shape;51;p4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" name="Google Shape;52;p4"/>
          <p:cNvSpPr txBox="1"/>
          <p:nvPr>
            <p:ph idx="1" type="body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360"/>
              <a:buNone/>
              <a:defRPr b="1" sz="16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53" name="Google Shape;53;p4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4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88A44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4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57" name="Google Shape;57;p4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88A44E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58" name="Google Shape;58;p4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9" name="Google Shape;59;p4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88A44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4"/>
          <p:cNvSpPr txBox="1"/>
          <p:nvPr>
            <p:ph idx="12" type="sldNum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61" name="Google Shape;61;p4"/>
          <p:cNvSpPr txBox="1"/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b="0" sz="420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solidFill>
          <a:schemeClr val="lt2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"/>
          <p:cNvSpPr txBox="1"/>
          <p:nvPr>
            <p:ph idx="10" type="dt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5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5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cxnSp>
        <p:nvCxnSpPr>
          <p:cNvPr id="67" name="Google Shape;67;p5"/>
          <p:cNvCxnSpPr/>
          <p:nvPr/>
        </p:nvCxnSpPr>
        <p:spPr>
          <a:xfrm flipH="1" rot="10800000">
            <a:off x="4563080" y="1575652"/>
            <a:ext cx="8921" cy="4819557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68" name="Google Shape;68;p5"/>
          <p:cNvSpPr txBox="1"/>
          <p:nvPr>
            <p:ph idx="1" type="body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3537" lvl="0" marL="457200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69" name="Google Shape;69;p5"/>
          <p:cNvSpPr txBox="1"/>
          <p:nvPr>
            <p:ph idx="2" type="body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3537" lvl="0" marL="457200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bg>
      <p:bgPr>
        <a:solidFill>
          <a:schemeClr val="lt2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Google Shape;71;p6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72" name="Google Shape;72;p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Google Shape;73;p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5" name="Google Shape;75;p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6" name="Google Shape;76;p6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7" name="Google Shape;77;p6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" name="Google Shape;78;p6"/>
          <p:cNvSpPr txBox="1"/>
          <p:nvPr>
            <p:ph idx="1" type="body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rotWithShape="0" dir="5400000" dist="254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1870"/>
              <a:buNone/>
              <a:defRPr b="1"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400"/>
              <a:buNone/>
              <a:defRPr b="1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350"/>
              <a:buNone/>
              <a:defRPr b="1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79" name="Google Shape;79;p6"/>
          <p:cNvSpPr txBox="1"/>
          <p:nvPr>
            <p:ph idx="2" type="body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rotWithShape="0" dir="5400000" dist="254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1870"/>
              <a:buNone/>
              <a:defRPr b="1" sz="22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400"/>
              <a:buNone/>
              <a:defRPr b="1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350"/>
              <a:buNone/>
              <a:defRPr b="1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80" name="Google Shape;80;p6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6"/>
          <p:cNvSpPr txBox="1"/>
          <p:nvPr>
            <p:ph idx="11" type="ftr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82" name="Google Shape;82;p6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88A44E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83" name="Google Shape;83;p6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88A44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6"/>
          <p:cNvSpPr txBox="1"/>
          <p:nvPr>
            <p:ph idx="3" type="body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85" name="Google Shape;85;p6"/>
          <p:cNvSpPr txBox="1"/>
          <p:nvPr>
            <p:ph idx="4" type="body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86" name="Google Shape;86;p6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7" name="Google Shape;87;p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88A44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8" name="Google Shape;88;p6"/>
          <p:cNvSpPr txBox="1"/>
          <p:nvPr>
            <p:ph idx="12" type="sldNum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89" name="Google Shape;89;p6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7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7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7"/>
          <p:cNvSpPr txBox="1"/>
          <p:nvPr>
            <p:ph idx="12" type="sldNum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Google Shape;97;p8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" name="Google Shape;98;p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9" name="Google Shape;99;p8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0" name="Google Shape;100;p8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1" name="Google Shape;101;p8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cap="flat" cmpd="sng" w="9525">
            <a:solidFill>
              <a:srgbClr val="88A44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" name="Google Shape;102;p8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8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8"/>
          <p:cNvSpPr txBox="1"/>
          <p:nvPr>
            <p:ph idx="12" type="sldNum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" name="Google Shape;109;p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" name="Google Shape;110;p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" name="Google Shape;111;p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2" name="Google Shape;112;p9"/>
          <p:cNvSpPr txBox="1"/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b="1" sz="22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9"/>
          <p:cNvSpPr txBox="1"/>
          <p:nvPr>
            <p:ph idx="1" type="body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14" name="Google Shape;114;p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88A44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5" name="Google Shape;115;p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88A44E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16" name="Google Shape;116;p9"/>
          <p:cNvSpPr txBox="1"/>
          <p:nvPr>
            <p:ph idx="2" type="body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17" name="Google Shape;117;p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8" name="Google Shape;118;p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88A44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9" name="Google Shape;119;p9"/>
          <p:cNvSpPr txBox="1"/>
          <p:nvPr>
            <p:ph idx="12" type="sldNum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20" name="Google Shape;120;p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1" name="Google Shape;121;p9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9"/>
          <p:cNvSpPr txBox="1"/>
          <p:nvPr>
            <p:ph idx="11" type="ftr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Google Shape;124;p1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88A44E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25" name="Google Shape;125;p1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1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1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1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1" name="Google Shape;131;p1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88A44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2" name="Google Shape;132;p1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3" name="Google Shape;133;p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88A44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10"/>
          <p:cNvSpPr txBox="1"/>
          <p:nvPr>
            <p:ph idx="12" type="sldNum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35" name="Google Shape;135;p10"/>
          <p:cNvSpPr txBox="1"/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b="1" sz="2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0"/>
          <p:cNvSpPr/>
          <p:nvPr>
            <p:ph idx="2" type="pic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37" name="Google Shape;137;p10"/>
          <p:cNvSpPr txBox="1"/>
          <p:nvPr>
            <p:ph idx="1" type="body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indent="-281940" lvl="1" marL="914400" algn="l"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indent="-276225" lvl="2" marL="1371600" algn="l"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indent="-268605" lvl="3" marL="1828800" algn="l">
              <a:spcBef>
                <a:spcPts val="180"/>
              </a:spcBef>
              <a:spcAft>
                <a:spcPts val="0"/>
              </a:spcAft>
              <a:buSzPts val="630"/>
              <a:buChar char="🞆"/>
              <a:defRPr sz="900"/>
            </a:lvl4pPr>
            <a:lvl5pPr indent="-285750" lvl="4" marL="22860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38" name="Google Shape;138;p1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9" name="Google Shape;139;p10"/>
          <p:cNvSpPr txBox="1"/>
          <p:nvPr>
            <p:ph idx="10" type="dt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0"/>
          <p:cNvSpPr txBox="1"/>
          <p:nvPr>
            <p:ph idx="11" type="ftr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" name="Google Shape;14;p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" name="Google Shape;15;p1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7" name="Google Shape;17;p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88A44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8" name="Google Shape;18;p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cap="flat" cmpd="sng" w="9525">
            <a:solidFill>
              <a:srgbClr val="88A44E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9" name="Google Shape;19;p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" name="Google Shape;20;p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88A44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marR="0" rtl="0" algn="ctr">
              <a:spcBef>
                <a:spcPts val="0"/>
              </a:spcBef>
              <a:buNone/>
              <a:defRPr b="0" sz="1600" u="none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sz="1600" u="none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sz="1600" u="none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sz="1600" u="none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sz="1600" u="none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sz="1600" u="none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sz="1600" u="none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sz="1600" u="none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sz="1600" u="none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22" name="Google Shape;22;p1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3300"/>
              <a:buFont typeface="Georgia"/>
              <a:buNone/>
              <a:defRPr b="0" i="0" sz="3300" u="none" cap="none" strike="noStrike">
                <a:solidFill>
                  <a:srgbClr val="88A44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1"/>
          <p:cNvSpPr txBox="1"/>
          <p:nvPr>
            <p:ph idx="1" type="body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332" lvl="0" marL="45720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  <a:defRPr b="0" i="0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2639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b="0" i="0" sz="22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238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20039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4571A5"/>
              </a:buClr>
              <a:buSzPts val="144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0578E"/>
              </a:buClr>
              <a:buSzPts val="160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08609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A84643"/>
              </a:buClr>
              <a:buSzPts val="1260"/>
              <a:buFont typeface="Georgia"/>
              <a:buChar char="•"/>
              <a:defRPr b="0" i="0" sz="1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3"/>
          <p:cNvSpPr txBox="1"/>
          <p:nvPr>
            <p:ph idx="1" type="subTitle"/>
          </p:nvPr>
        </p:nvSpPr>
        <p:spPr>
          <a:xfrm>
            <a:off x="1403648" y="3501008"/>
            <a:ext cx="6400800" cy="216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2720"/>
              <a:buNone/>
            </a:pPr>
            <a:r>
              <a:rPr lang="en-CA" sz="3200"/>
              <a:t>ALISON L. MURRAY, QC 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SzPts val="2720"/>
              <a:buNone/>
            </a:pPr>
            <a:r>
              <a:rPr lang="en-CA" sz="3200"/>
              <a:t>MURRAY JAMIESON </a:t>
            </a:r>
            <a:endParaRPr sz="3200"/>
          </a:p>
        </p:txBody>
      </p:sp>
      <p:sp>
        <p:nvSpPr>
          <p:cNvPr id="167" name="Google Shape;167;p13"/>
          <p:cNvSpPr txBox="1"/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Georgia"/>
              <a:buNone/>
            </a:pPr>
            <a:r>
              <a:rPr lang="en-CA"/>
              <a:t>Applications to Compel Attendance at an Addiction Medicine Specialist IME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2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3300"/>
              <a:buFont typeface="Georgia"/>
              <a:buNone/>
            </a:pPr>
            <a:r>
              <a:rPr i="1" lang="en-CA"/>
              <a:t>Mirzai-Sheshjavani v. Ho</a:t>
            </a:r>
            <a:r>
              <a:rPr lang="en-CA"/>
              <a:t>, 2016 BCSC 1704</a:t>
            </a:r>
            <a:endParaRPr/>
          </a:p>
        </p:txBody>
      </p:sp>
      <p:sp>
        <p:nvSpPr>
          <p:cNvPr id="221" name="Google Shape;221;p22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8587" lvl="0" marL="274320" rtl="0" algn="l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Not a “cut and paste” affidavit.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3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3300"/>
              <a:buFont typeface="Georgia"/>
              <a:buNone/>
            </a:pPr>
            <a:r>
              <a:rPr i="1" lang="en-CA"/>
              <a:t>Jackson v. Yusishen</a:t>
            </a:r>
            <a:r>
              <a:rPr lang="en-CA"/>
              <a:t>, 2013 BCSC 1522</a:t>
            </a:r>
            <a:endParaRPr/>
          </a:p>
        </p:txBody>
      </p:sp>
      <p:sp>
        <p:nvSpPr>
          <p:cNvPr id="227" name="Google Shape;227;p23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8587" lvl="0" marL="274320" rtl="0" algn="l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The Affidavit should be from the expert and not a legal assistant.  </a:t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176530" lvl="1" marL="548640" rtl="0" algn="l">
              <a:spcBef>
                <a:spcPts val="440"/>
              </a:spcBef>
              <a:spcAft>
                <a:spcPts val="0"/>
              </a:spcAft>
              <a:buSzPts val="15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4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3300"/>
              <a:buFont typeface="Georgia"/>
              <a:buNone/>
            </a:pPr>
            <a:r>
              <a:rPr i="1" lang="en-CA"/>
              <a:t>Thandi v. Higuchi</a:t>
            </a:r>
            <a:r>
              <a:rPr lang="en-CA"/>
              <a:t>, 2015 BCSC 2366</a:t>
            </a:r>
            <a:endParaRPr/>
          </a:p>
        </p:txBody>
      </p:sp>
      <p:sp>
        <p:nvSpPr>
          <p:cNvPr id="233" name="Google Shape;233;p24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8587" lvl="0" marL="274320" rtl="0" algn="l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The defence may have to disclose any other IMEs. </a:t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5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3300"/>
              <a:buFont typeface="Georgia"/>
              <a:buNone/>
            </a:pPr>
            <a:r>
              <a:rPr i="1" lang="en-CA"/>
              <a:t>Pinette v. Canti</a:t>
            </a:r>
            <a:r>
              <a:rPr lang="en-CA"/>
              <a:t>, 2003 BCSC 1980	</a:t>
            </a:r>
            <a:endParaRPr/>
          </a:p>
        </p:txBody>
      </p:sp>
      <p:sp>
        <p:nvSpPr>
          <p:cNvPr id="239" name="Google Shape;239;p25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8587" lvl="0" marL="274320" rtl="0" algn="l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Don’t bring the application on the first day of trial.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4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3300"/>
              <a:buFont typeface="Georgia"/>
              <a:buNone/>
            </a:pPr>
            <a:r>
              <a:rPr lang="en-CA"/>
              <a:t>Rule 7-6(1)</a:t>
            </a:r>
            <a:endParaRPr/>
          </a:p>
        </p:txBody>
      </p:sp>
      <p:sp>
        <p:nvSpPr>
          <p:cNvPr id="173" name="Google Shape;173;p14"/>
          <p:cNvSpPr txBox="1"/>
          <p:nvPr>
            <p:ph idx="1" type="body"/>
          </p:nvPr>
        </p:nvSpPr>
        <p:spPr>
          <a:xfrm>
            <a:off x="755576" y="1556792"/>
            <a:ext cx="7488832" cy="4542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en-CA"/>
              <a:t>(1) If the physical or mental condition of a person is in issue in an action, the court may order that the person submit to examination by a medical practitioner or other qualified person...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5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3300"/>
              <a:buFont typeface="Georgia"/>
              <a:buNone/>
            </a:pPr>
            <a:r>
              <a:rPr i="1" lang="en-CA"/>
              <a:t>Siemens v. Motruk</a:t>
            </a:r>
            <a:r>
              <a:rPr lang="en-CA"/>
              <a:t>, 2000 BCSC 1593</a:t>
            </a:r>
            <a:endParaRPr/>
          </a:p>
        </p:txBody>
      </p:sp>
      <p:sp>
        <p:nvSpPr>
          <p:cNvPr id="179" name="Google Shape;179;p15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Plaintiff ordered to provide blood and urine samples.   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Defendants alleged that the Plaintiff’s addiction to medication used to treat pre-existing condition caused or contributed to damages.  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“at least a possibility” of addiction to prescribed medication and use of non-prescribed medications. 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Provision of blood sample is only slightly invasive and is to be balanced against the probative value of the sample. 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Blood and urine analysis will be the “best evidence”.  </a:t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6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3300"/>
              <a:buFont typeface="Georgia"/>
              <a:buNone/>
            </a:pPr>
            <a:r>
              <a:rPr i="1" lang="en-CA"/>
              <a:t>Gordon v. Bill</a:t>
            </a:r>
            <a:r>
              <a:rPr lang="en-CA"/>
              <a:t>, 2005 BCSC 840 </a:t>
            </a:r>
            <a:endParaRPr/>
          </a:p>
        </p:txBody>
      </p:sp>
      <p:sp>
        <p:nvSpPr>
          <p:cNvPr id="185" name="Google Shape;185;p16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Plaintiff’s discovery evidence and pharmanet records  disclosed consumption of large doses of opiods before and after the accident. </a:t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Opinion evidence that the Plaintiff was likely addicted. </a:t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The test enunciated in </a:t>
            </a:r>
            <a:r>
              <a:rPr i="1" lang="en-CA"/>
              <a:t>Siemens</a:t>
            </a:r>
            <a:r>
              <a:rPr lang="en-CA"/>
              <a:t> is not a difficult test for the Defendant to meet.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7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ct val="100000"/>
              <a:buFont typeface="Georgia"/>
              <a:buNone/>
            </a:pPr>
            <a:r>
              <a:rPr i="1" lang="en-CA"/>
              <a:t>Sahota v. Smithers</a:t>
            </a:r>
            <a:r>
              <a:rPr lang="en-CA"/>
              <a:t>, unreported, July 19, 2016, Vancouver Registry, S102767</a:t>
            </a:r>
            <a:endParaRPr/>
          </a:p>
        </p:txBody>
      </p:sp>
      <p:sp>
        <p:nvSpPr>
          <p:cNvPr id="191" name="Google Shape;191;p17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8587" lvl="0" marL="274320" rtl="0" algn="l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Plaintiff admitted to being dependent on narcotics to manage his pain. </a:t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Serious credibility issues.</a:t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Application was opposed on the basis that the issues had already been addressed by a psychiatric IME.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8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3300"/>
              <a:buFont typeface="Georgia"/>
              <a:buNone/>
            </a:pPr>
            <a:r>
              <a:rPr i="1" lang="en-CA"/>
              <a:t>Sahota v. Smithers</a:t>
            </a:r>
            <a:r>
              <a:rPr lang="en-CA"/>
              <a:t>, continued</a:t>
            </a:r>
            <a:endParaRPr/>
          </a:p>
        </p:txBody>
      </p:sp>
      <p:sp>
        <p:nvSpPr>
          <p:cNvPr id="197" name="Google Shape;197;p18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The addiction issue should be addressed by the specialist with the most complete qualifications.  </a:t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Proportionality relevant because:</a:t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1" marL="548640" rtl="0" algn="l">
              <a:spcBef>
                <a:spcPts val="440"/>
              </a:spcBef>
              <a:spcAft>
                <a:spcPts val="0"/>
              </a:spcAft>
              <a:buSzPts val="1540"/>
              <a:buChar char="⚪"/>
            </a:pPr>
            <a:r>
              <a:rPr lang="en-CA"/>
              <a:t>very serious case</a:t>
            </a:r>
            <a:endParaRPr/>
          </a:p>
          <a:p>
            <a:pPr indent="-274320" lvl="1" marL="548640" rtl="0" algn="l">
              <a:spcBef>
                <a:spcPts val="440"/>
              </a:spcBef>
              <a:spcAft>
                <a:spcPts val="0"/>
              </a:spcAft>
              <a:buSzPts val="1540"/>
              <a:buChar char="⚪"/>
            </a:pPr>
            <a:r>
              <a:rPr lang="en-CA"/>
              <a:t>addiction issues could possibly have a serious impact on his injuries and damages. </a:t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A “mixed picture” as per </a:t>
            </a:r>
            <a:r>
              <a:rPr i="1" lang="en-CA"/>
              <a:t>Stene v. Echols</a:t>
            </a:r>
            <a:r>
              <a:rPr lang="en-CA"/>
              <a:t>, 2015 BCSC 1063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9"/>
          <p:cNvSpPr txBox="1"/>
          <p:nvPr>
            <p:ph type="title"/>
          </p:nvPr>
        </p:nvSpPr>
        <p:spPr>
          <a:xfrm>
            <a:off x="395536" y="260648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ct val="100000"/>
              <a:buFont typeface="Georgia"/>
              <a:buNone/>
            </a:pPr>
            <a:r>
              <a:rPr i="1" lang="en-CA"/>
              <a:t>Sahota v. Smithers</a:t>
            </a:r>
            <a:r>
              <a:rPr lang="en-CA"/>
              <a:t>, unreported, March 8, 2017, Vancouver Registry, S102767</a:t>
            </a:r>
            <a:endParaRPr/>
          </a:p>
        </p:txBody>
      </p:sp>
      <p:sp>
        <p:nvSpPr>
          <p:cNvPr id="203" name="Google Shape;203;p19"/>
          <p:cNvSpPr txBox="1"/>
          <p:nvPr>
            <p:ph idx="1" type="body"/>
          </p:nvPr>
        </p:nvSpPr>
        <p:spPr>
          <a:xfrm>
            <a:off x="323528" y="1772816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8587" lvl="0" marL="274320" rtl="0" algn="l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Plaintiff ordered to attend the offices of a drug testing lab on 18 hours notice from counsel for the Defendants. 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0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3300"/>
              <a:buFont typeface="Georgia"/>
              <a:buNone/>
            </a:pPr>
            <a:r>
              <a:rPr lang="en-CA"/>
              <a:t>Evidence for the Application</a:t>
            </a:r>
            <a:endParaRPr/>
          </a:p>
        </p:txBody>
      </p:sp>
      <p:sp>
        <p:nvSpPr>
          <p:cNvPr id="209" name="Google Shape;209;p20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139544" lvl="0" marL="274320" rtl="0" algn="l">
              <a:spcBef>
                <a:spcPts val="0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274347" lvl="0" marL="274320" rtl="0" algn="l">
              <a:spcBef>
                <a:spcPts val="499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Discovery transcript;</a:t>
            </a:r>
            <a:endParaRPr/>
          </a:p>
          <a:p>
            <a:pPr indent="-139544" lvl="0" marL="274320" rtl="0" algn="l">
              <a:spcBef>
                <a:spcPts val="499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274347" lvl="0" marL="274320" rtl="0" algn="l">
              <a:spcBef>
                <a:spcPts val="499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Clinical records; </a:t>
            </a:r>
            <a:endParaRPr/>
          </a:p>
          <a:p>
            <a:pPr indent="-139544" lvl="0" marL="274320" rtl="0" algn="l">
              <a:spcBef>
                <a:spcPts val="499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274347" lvl="0" marL="274320" rtl="0" algn="l">
              <a:spcBef>
                <a:spcPts val="499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Pharmanet records;</a:t>
            </a:r>
            <a:endParaRPr/>
          </a:p>
          <a:p>
            <a:pPr indent="-139544" lvl="0" marL="274320" rtl="0" algn="l">
              <a:spcBef>
                <a:spcPts val="499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274347" lvl="0" marL="274320" rtl="0" algn="l">
              <a:spcBef>
                <a:spcPts val="499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Alcohol related charges/convictions; and  </a:t>
            </a:r>
            <a:endParaRPr/>
          </a:p>
          <a:p>
            <a:pPr indent="-274320" lvl="0" marL="274320" rtl="0" algn="l">
              <a:spcBef>
                <a:spcPts val="499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274347" lvl="0" marL="274320" rtl="0" algn="l">
              <a:spcBef>
                <a:spcPts val="499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Credibility issues.  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1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A44E"/>
              </a:buClr>
              <a:buSzPts val="3300"/>
              <a:buFont typeface="Georgia"/>
              <a:buNone/>
            </a:pPr>
            <a:r>
              <a:rPr i="1" lang="en-CA"/>
              <a:t>Gawlick v. Lim</a:t>
            </a:r>
            <a:r>
              <a:rPr lang="en-CA"/>
              <a:t>, 2016 BCSC 526 </a:t>
            </a:r>
            <a:endParaRPr/>
          </a:p>
        </p:txBody>
      </p:sp>
      <p:sp>
        <p:nvSpPr>
          <p:cNvPr id="215" name="Google Shape;215;p21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8587" lvl="0" marL="274320" rtl="0" algn="l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CA"/>
              <a:t>Any application must be supported by thoughtful affidavit evidence.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ivic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