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6858000" cx="9144000"/>
  <p:notesSz cx="7010400" cy="9296400"/>
  <p:embeddedFontLst>
    <p:embeddedFont>
      <p:font typeface="Constantia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font" Target="fonts/Constantia-bold.fntdata"/><Relationship Id="rId10" Type="http://schemas.openxmlformats.org/officeDocument/2006/relationships/slide" Target="slides/slide4.xml"/><Relationship Id="rId21" Type="http://schemas.openxmlformats.org/officeDocument/2006/relationships/font" Target="fonts/Constantia-regular.fntdata"/><Relationship Id="rId13" Type="http://schemas.openxmlformats.org/officeDocument/2006/relationships/slide" Target="slides/slide7.xml"/><Relationship Id="rId24" Type="http://schemas.openxmlformats.org/officeDocument/2006/relationships/font" Target="fonts/Constantia-boldItalic.fntdata"/><Relationship Id="rId12" Type="http://schemas.openxmlformats.org/officeDocument/2006/relationships/slide" Target="slides/slide6.xml"/><Relationship Id="rId23" Type="http://schemas.openxmlformats.org/officeDocument/2006/relationships/font" Target="fonts/Constantia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0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0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2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3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4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5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6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7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8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9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91" name="Google Shape;91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grpSp>
        <p:nvGrpSpPr>
          <p:cNvPr id="13" name="Google Shape;13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ct val="100000"/>
              <a:buFont typeface="Calibri"/>
              <a:buNone/>
            </a:pPr>
            <a:r>
              <a:rPr lang="en-CA"/>
              <a:t>Case Law Update</a:t>
            </a:r>
            <a:br>
              <a:rPr lang="en-CA"/>
            </a:br>
            <a:r>
              <a:rPr lang="en-CA"/>
              <a:t>2019 CLS Lawyer’s Conference </a:t>
            </a:r>
            <a:endParaRPr/>
          </a:p>
        </p:txBody>
      </p:sp>
      <p:sp>
        <p:nvSpPr>
          <p:cNvPr id="111" name="Google Shape;111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 fontScale="92500" lnSpcReduction="10000"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  <a:p>
            <a:pPr indent="0" lvl="0" marL="0" marR="45720" rtl="0" algn="r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  <a:p>
            <a:pPr indent="0" lvl="0" marL="0" marR="45720" rtl="0" algn="r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rPr lang="en-CA"/>
              <a:t>Alison L. Murray, QC</a:t>
            </a:r>
            <a:endParaRPr/>
          </a:p>
          <a:p>
            <a:pPr indent="0" lvl="0" marL="0" marR="45720" rtl="0" algn="r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rPr lang="en-CA"/>
              <a:t>Murray Jamieson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CA"/>
              <a:t>EXPERTS	</a:t>
            </a:r>
            <a:endParaRPr b="1"/>
          </a:p>
        </p:txBody>
      </p:sp>
      <p:sp>
        <p:nvSpPr>
          <p:cNvPr id="165" name="Google Shape;165;p2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Tsai v. Murdoch</a:t>
            </a:r>
            <a:r>
              <a:rPr b="1" lang="en-CA"/>
              <a:t>, 2019 BCSC 179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Whether an expert is qualified to give opinion evidence is a matter exclusively for the trial judge.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 b="1" i="1"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Karpowicz v. Glessing</a:t>
            </a:r>
            <a:r>
              <a:rPr b="1" lang="en-CA"/>
              <a:t>, 2018 BCSC 887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A party wanting to rely on an adverse party’s expert must re-serve the opinion. 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CA"/>
              <a:t>IMEs</a:t>
            </a:r>
            <a:endParaRPr b="1"/>
          </a:p>
        </p:txBody>
      </p:sp>
      <p:sp>
        <p:nvSpPr>
          <p:cNvPr id="171" name="Google Shape;171;p25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Balingoay v. Dhindsa</a:t>
            </a:r>
            <a:r>
              <a:rPr b="1" lang="en-CA"/>
              <a:t>, 2018 BCSC 2307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Plan for an IME well in advance.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White v. Fan</a:t>
            </a:r>
            <a:r>
              <a:rPr b="1" lang="en-CA"/>
              <a:t>, 2019 BCSC 785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Medical evidence in support of an application for an IME is not an independent requirement. 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Tran v. Abbot</a:t>
            </a:r>
            <a:r>
              <a:rPr b="1" lang="en-CA"/>
              <a:t>, 2018 BCCA 365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There is no requirement for exceptional circumstances to support a second IME.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CA"/>
              <a:t>IME - TERMS</a:t>
            </a:r>
            <a:endParaRPr/>
          </a:p>
        </p:txBody>
      </p:sp>
      <p:sp>
        <p:nvSpPr>
          <p:cNvPr id="177" name="Google Shape;177;p2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CA"/>
              <a:t>Cook v. Kang, 2019 BCSC 12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No chaperone;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No rigid time limit for IME to start;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No time limit for length of IME;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Consent forms to be signed; 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No restrictions on examiner’s questions;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No restriction on the terminology;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No terms imposed on ICBC; and, 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No restriction on future IMEs.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CA"/>
              <a:t>PRACTICE – Order of Witnesses</a:t>
            </a:r>
            <a:endParaRPr b="1"/>
          </a:p>
        </p:txBody>
      </p:sp>
      <p:sp>
        <p:nvSpPr>
          <p:cNvPr id="183" name="Google Shape;183;p2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Firman v. Asadi</a:t>
            </a:r>
            <a:r>
              <a:rPr b="1" lang="en-CA"/>
              <a:t>, 2019 BCSC 270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The “best practice” is for the plaintiff to be called as the first witness. 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The order of witnesses should be addressed at the TMC. 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Any admissibility issues should be identified at the commencement of the trial. 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Counsel should have a comprehensive document agreement in every trial.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The parties should strive to prepare an agreed statement of facts which should include a chronology.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CA"/>
              <a:t>SURVEILLANCE ISSUES </a:t>
            </a:r>
            <a:endParaRPr b="1"/>
          </a:p>
        </p:txBody>
      </p:sp>
      <p:sp>
        <p:nvSpPr>
          <p:cNvPr id="189" name="Google Shape;189;p2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Brundige v. Bolton</a:t>
            </a:r>
            <a:r>
              <a:rPr b="1" lang="en-CA"/>
              <a:t>, 2017 BCSC 2664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Consequences for failure to list privilege documents prior to conducting XFD.</a:t>
            </a:r>
            <a:r>
              <a:rPr lang="en-CA" sz="1800"/>
              <a:t> </a:t>
            </a:r>
            <a:endParaRPr/>
          </a:p>
          <a:p>
            <a:pPr indent="-149733" lvl="1" marL="640080" rtl="0" algn="l">
              <a:spcBef>
                <a:spcPts val="360"/>
              </a:spcBef>
              <a:spcAft>
                <a:spcPts val="0"/>
              </a:spcAft>
              <a:buSzPts val="1530"/>
              <a:buNone/>
            </a:pPr>
            <a:r>
              <a:t/>
            </a:r>
            <a:endParaRPr i="1" sz="1800"/>
          </a:p>
          <a:p>
            <a:pPr indent="-274320" lvl="0" marL="274320" rtl="0" algn="l">
              <a:spcBef>
                <a:spcPts val="560"/>
              </a:spcBef>
              <a:spcAft>
                <a:spcPts val="0"/>
              </a:spcAft>
              <a:buSzPts val="2660"/>
              <a:buChar char="⚫"/>
            </a:pPr>
            <a:r>
              <a:rPr b="1" i="1" lang="en-CA" sz="2800"/>
              <a:t>Ka</a:t>
            </a:r>
            <a:r>
              <a:rPr b="1" i="1" lang="en-CA"/>
              <a:t>rpowicz v. Glessing</a:t>
            </a:r>
            <a:r>
              <a:rPr b="1" lang="en-CA"/>
              <a:t>, 2018 BCSC 887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No consequences for failure to promptly list surveillance where no prejudice. 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Williams v. Sekhon</a:t>
            </a:r>
            <a:r>
              <a:rPr b="1" lang="en-CA"/>
              <a:t>, 2019 BCSC 1511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What is reasonable investigation? </a:t>
            </a:r>
            <a:endParaRPr/>
          </a:p>
          <a:p>
            <a:pPr indent="-153543" lvl="2" marL="914400" rtl="0" algn="l">
              <a:spcBef>
                <a:spcPts val="420"/>
              </a:spcBef>
              <a:spcAft>
                <a:spcPts val="0"/>
              </a:spcAft>
              <a:buSzPts val="1470"/>
              <a:buNone/>
            </a:pPr>
            <a:r>
              <a:t/>
            </a:r>
            <a:endParaRPr b="1"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 b="1"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b="1" lang="en-CA"/>
              <a:t>DAMAGES – Future Income Loss</a:t>
            </a:r>
            <a:endParaRPr b="1"/>
          </a:p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46888" lvl="1" marL="640080" rtl="0" algn="l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MacGregor v. Bergen</a:t>
            </a:r>
            <a:r>
              <a:rPr b="1" lang="en-CA"/>
              <a:t>, 2019 BCSC 315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The court must account for the net present value of future losses under s. 56 of the </a:t>
            </a:r>
            <a:r>
              <a:rPr i="1" lang="en-CA"/>
              <a:t>Law and Equity Act</a:t>
            </a:r>
            <a:r>
              <a:rPr lang="en-CA"/>
              <a:t>, even in the absence of expert evidence.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b="1" lang="en-CA"/>
              <a:t>DAMAGES – Future Income Loss</a:t>
            </a:r>
            <a:endParaRPr b="1"/>
          </a:p>
        </p:txBody>
      </p:sp>
      <p:sp>
        <p:nvSpPr>
          <p:cNvPr id="123" name="Google Shape;123;p1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Broad v. Clark</a:t>
            </a:r>
            <a:r>
              <a:rPr b="1" lang="en-CA"/>
              <a:t>, 2018 BCSC 1068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28 year old awarded to age 70.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 i="1"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Thomson v. Thiessen</a:t>
            </a:r>
            <a:r>
              <a:rPr b="1" lang="en-CA"/>
              <a:t>, 2018 BCSC 1353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67-year-old awarded to age 75.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De La Garza v. Carson</a:t>
            </a:r>
            <a:r>
              <a:rPr b="1" lang="en-CA"/>
              <a:t>, 2018 BCSC 1858 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52 year-old awarded to age 70.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b="1" lang="en-CA"/>
              <a:t>DAMAGES –Future Income Loss </a:t>
            </a:r>
            <a:br>
              <a:rPr b="1" lang="en-CA"/>
            </a:br>
            <a:r>
              <a:rPr b="1" lang="en-CA"/>
              <a:t>and Statistics</a:t>
            </a:r>
            <a:endParaRPr b="1"/>
          </a:p>
        </p:txBody>
      </p:sp>
      <p:sp>
        <p:nvSpPr>
          <p:cNvPr id="129" name="Google Shape;129;p1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7475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 b="1" i="1"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Gill v. Lai</a:t>
            </a:r>
            <a:r>
              <a:rPr b="1" lang="en-CA"/>
              <a:t>, 2019 BCCA 103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Male labour market statistics used for female plaintiff.</a:t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Statistics may incorporate historic and inequitable gender-based pay differences.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b="1" lang="en-CA"/>
              <a:t>DAMAGES – Housekeeping Capacity</a:t>
            </a:r>
            <a:endParaRPr b="1"/>
          </a:p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176291" lvl="0" marL="274320" rtl="0" algn="l">
              <a:spcBef>
                <a:spcPts val="0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 b="1" i="1"/>
          </a:p>
          <a:p>
            <a:pPr indent="-274320" lvl="0" marL="274320" rtl="0" algn="l">
              <a:spcBef>
                <a:spcPts val="325"/>
              </a:spcBef>
              <a:spcAft>
                <a:spcPts val="0"/>
              </a:spcAft>
              <a:buSzPct val="95000"/>
              <a:buChar char="⚫"/>
            </a:pPr>
            <a:r>
              <a:rPr b="1" i="1" lang="en-CA"/>
              <a:t>Elpel v. Glover</a:t>
            </a:r>
            <a:r>
              <a:rPr b="1" lang="en-CA"/>
              <a:t>, 2018 BCSC 1404</a:t>
            </a:r>
            <a:endParaRPr/>
          </a:p>
          <a:p>
            <a:pPr indent="-165925" lvl="1" marL="640080" rtl="0" algn="l">
              <a:spcBef>
                <a:spcPts val="300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300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$35,000 in past loss of capacity and $45,000 in future capacity. </a:t>
            </a:r>
            <a:endParaRPr/>
          </a:p>
          <a:p>
            <a:pPr indent="-176291" lvl="0" marL="274320" rtl="0" algn="l">
              <a:spcBef>
                <a:spcPts val="325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 b="1"/>
          </a:p>
          <a:p>
            <a:pPr indent="-274320" lvl="0" marL="274320" rtl="0" algn="l">
              <a:spcBef>
                <a:spcPts val="325"/>
              </a:spcBef>
              <a:spcAft>
                <a:spcPts val="0"/>
              </a:spcAft>
              <a:buSzPct val="95000"/>
              <a:buChar char="⚫"/>
            </a:pPr>
            <a:r>
              <a:rPr b="1" i="1" lang="en-CA"/>
              <a:t>Broomfield v. Lof</a:t>
            </a:r>
            <a:r>
              <a:rPr b="1" lang="en-CA"/>
              <a:t>, 2019 BCSC 1155</a:t>
            </a:r>
            <a:endParaRPr/>
          </a:p>
          <a:p>
            <a:pPr indent="-165925" lvl="1" marL="640080" rtl="0" algn="l">
              <a:spcBef>
                <a:spcPts val="300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300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$32,760 in past loss of capacity and $80,000 in future capacity. </a:t>
            </a:r>
            <a:endParaRPr/>
          </a:p>
          <a:p>
            <a:pPr indent="-176291" lvl="0" marL="274320" rtl="0" algn="l">
              <a:spcBef>
                <a:spcPts val="325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 i="1"/>
          </a:p>
          <a:p>
            <a:pPr indent="-274320" lvl="0" marL="274320" rtl="0" algn="l">
              <a:spcBef>
                <a:spcPts val="325"/>
              </a:spcBef>
              <a:spcAft>
                <a:spcPts val="0"/>
              </a:spcAft>
              <a:buSzPct val="95000"/>
              <a:buChar char="⚫"/>
            </a:pPr>
            <a:r>
              <a:rPr b="1" i="1" lang="en-CA"/>
              <a:t>Riley v. Ritsco,</a:t>
            </a:r>
            <a:r>
              <a:rPr b="1" lang="en-CA"/>
              <a:t> 2018 BCCA 366</a:t>
            </a:r>
            <a:endParaRPr/>
          </a:p>
          <a:p>
            <a:pPr indent="-165925" lvl="1" marL="640080" rtl="0" algn="l">
              <a:spcBef>
                <a:spcPts val="300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300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Segregated non-pecuniary awards should be avoided in the absence of special circumstances.</a:t>
            </a:r>
            <a:endParaRPr/>
          </a:p>
          <a:p>
            <a:pPr indent="-176291" lvl="0" marL="274320" rtl="0" algn="l">
              <a:spcBef>
                <a:spcPts val="325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 i="1"/>
          </a:p>
          <a:p>
            <a:pPr indent="-274320" lvl="0" marL="274320" rtl="0" algn="l">
              <a:spcBef>
                <a:spcPts val="325"/>
              </a:spcBef>
              <a:spcAft>
                <a:spcPts val="0"/>
              </a:spcAft>
              <a:buSzPct val="95000"/>
              <a:buChar char="⚫"/>
            </a:pPr>
            <a:r>
              <a:rPr b="1" i="1" lang="en-CA"/>
              <a:t>Forghani-Esfahani v. Lester</a:t>
            </a:r>
            <a:r>
              <a:rPr b="1" lang="en-CA"/>
              <a:t>, 2019 BCSC 332/</a:t>
            </a:r>
            <a:r>
              <a:rPr b="1" i="1" lang="en-CA"/>
              <a:t>Ju v. Morpurgo</a:t>
            </a:r>
            <a:r>
              <a:rPr b="1" lang="en-CA"/>
              <a:t>, 2019 BCSC 194/</a:t>
            </a:r>
            <a:r>
              <a:rPr b="1" i="1" lang="en-CA"/>
              <a:t>Tsai v. Murdoch</a:t>
            </a:r>
            <a:r>
              <a:rPr b="1" lang="en-CA"/>
              <a:t>, 2019 BCSC 179</a:t>
            </a:r>
            <a:endParaRPr/>
          </a:p>
          <a:p>
            <a:pPr indent="-165925" lvl="1" marL="640080" rtl="0" algn="l">
              <a:spcBef>
                <a:spcPts val="300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300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No discrete award made.   	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CA"/>
              <a:t>DAMAGES – Management Fee</a:t>
            </a:r>
            <a:endParaRPr b="1"/>
          </a:p>
        </p:txBody>
      </p:sp>
      <p:sp>
        <p:nvSpPr>
          <p:cNvPr id="141" name="Google Shape;141;p20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Turner v. Dionne</a:t>
            </a:r>
            <a:r>
              <a:rPr b="1" lang="en-CA"/>
              <a:t>, 2018 BCSC 1075 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 Modest management fee awarded because: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CA"/>
              <a:t>No evidence about what the plaintiff had done with the judgment award since the trial; and, 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CA"/>
              <a:t>Plaintiff, although mathematically challenged, was thoughtful and mature and did not have any problems handling money responsibly.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Pestano v. Wong</a:t>
            </a:r>
            <a:r>
              <a:rPr b="1" lang="en-CA"/>
              <a:t>, 2019 BCCA 141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 Management fee of $1,738,400 reduced to $50,000. 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CA"/>
              <a:t>DAMAGES – Mitigation 		</a:t>
            </a:r>
            <a:endParaRPr b="1"/>
          </a:p>
        </p:txBody>
      </p:sp>
      <p:sp>
        <p:nvSpPr>
          <p:cNvPr id="147" name="Google Shape;147;p2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b="1" i="1" lang="en-CA"/>
              <a:t>Gill v. Lai</a:t>
            </a:r>
            <a:r>
              <a:rPr b="1" lang="en-CA"/>
              <a:t>, 2019 BCCA 103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The plaintiff’s personal circumstances are relevant under the subjective/objective test for the reasonableness of mitigation efforts.  </a:t>
            </a:r>
            <a:endParaRPr/>
          </a:p>
          <a:p>
            <a:pPr indent="-141001" lvl="0" marL="27432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 i="1"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b="1" i="1" lang="en-CA"/>
              <a:t>Noori v. Hughes</a:t>
            </a:r>
            <a:r>
              <a:rPr b="1" lang="en-CA"/>
              <a:t>, 2018 BCSC 965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Appropriate to consider plaintiff’s financial circumstances. </a:t>
            </a:r>
            <a:endParaRPr/>
          </a:p>
          <a:p>
            <a:pPr indent="-141001" lvl="0" marL="27432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 i="1"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b="1" i="1" lang="en-CA"/>
              <a:t>Sangha v. Inverter Technologies Ltd., </a:t>
            </a:r>
            <a:r>
              <a:rPr b="1" lang="en-CA"/>
              <a:t>2019 BCSC 466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i="1" lang="en-CA"/>
              <a:t>Failure to seek out volunteer work results in 10% reduction. </a:t>
            </a:r>
            <a:endParaRPr/>
          </a:p>
          <a:p>
            <a:pPr indent="-136779" lvl="1" marL="640080" rtl="0" algn="l">
              <a:spcBef>
                <a:spcPts val="408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 i="1"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b="1" i="1" lang="en-CA"/>
              <a:t>Ranahan v. Iron Horse</a:t>
            </a:r>
            <a:r>
              <a:rPr b="1" lang="en-CA"/>
              <a:t>, 2018 BCCA 75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Whether reasonable efforts to mitigate include moving from a community to find work depend on the circumstances.  </a:t>
            </a:r>
            <a:endParaRPr/>
          </a:p>
          <a:p>
            <a:pPr indent="-246888" lvl="1" marL="640080" rtl="0" algn="l">
              <a:spcBef>
                <a:spcPts val="408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b="1" lang="en-CA"/>
              <a:t>DAMAGES – Non-pecuniary Damages</a:t>
            </a:r>
            <a:endParaRPr b="1"/>
          </a:p>
        </p:txBody>
      </p:sp>
      <p:sp>
        <p:nvSpPr>
          <p:cNvPr id="153" name="Google Shape;153;p22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b="1" i="1" lang="en-CA"/>
              <a:t>Riley v. Ritsco</a:t>
            </a:r>
            <a:r>
              <a:rPr b="1" lang="en-CA"/>
              <a:t>, 2018 BCCA 366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There is no “legal impediment that obliges a claimant to advance expert medical evidence in order to advance a claim for mental injuries”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CA"/>
              <a:t>A plaintiff is only entitled to net past income loss even where there is an agreement to repay a third party insurer more than the amount recoverable from the tortfeasor.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b="1" lang="en-CA"/>
              <a:t>DOCUMENT PRODUCTION </a:t>
            </a:r>
            <a:br>
              <a:rPr b="1" lang="en-CA"/>
            </a:br>
            <a:endParaRPr b="1"/>
          </a:p>
        </p:txBody>
      </p:sp>
      <p:sp>
        <p:nvSpPr>
          <p:cNvPr id="159" name="Google Shape;159;p2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b="1" i="1" lang="en-CA"/>
              <a:t>Holmberg v. McMullen, </a:t>
            </a:r>
            <a:r>
              <a:rPr b="1" lang="en-CA"/>
              <a:t>2019 BCSC 1434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Must be medical evidence to support connection between documents sought and matters in issue. </a:t>
            </a:r>
            <a:endParaRPr/>
          </a:p>
          <a:p>
            <a:pPr indent="-127063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 b="1" i="1"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b="1" i="1" lang="en-CA"/>
              <a:t>Dupas v. Richmond, </a:t>
            </a:r>
            <a:r>
              <a:rPr b="1" lang="en-CA"/>
              <a:t>2018 BCSC 1059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CPP disability records plainly relevant to a claim for non-pecuniary damages. 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Unredacted copies of medical records are necessary for the court to review.  </a:t>
            </a:r>
            <a:endParaRPr/>
          </a:p>
          <a:p>
            <a:pPr indent="-127063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b="1" i="1" lang="en-CA"/>
              <a:t>Kim v. Samuel</a:t>
            </a:r>
            <a:r>
              <a:rPr b="1" lang="en-CA"/>
              <a:t>, 2018 BCSC 1483 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CA"/>
              <a:t>Immigration records regarding pre-existing psychological state not necessary and an invasion of privacy.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