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31.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Lst>
  <p:sldSz cy="6858000" cx="9144000"/>
  <p:notesSz cx="7010400" cy="9296400"/>
  <p:embeddedFontLst>
    <p:embeddedFont>
      <p:font typeface="Oi"/>
      <p:regular r:id="rId3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11" Type="http://schemas.openxmlformats.org/officeDocument/2006/relationships/slide" Target="slides/slide6.xml"/><Relationship Id="rId33" Type="http://schemas.openxmlformats.org/officeDocument/2006/relationships/slide" Target="slides/slide28.xml"/><Relationship Id="rId10" Type="http://schemas.openxmlformats.org/officeDocument/2006/relationships/slide" Target="slides/slide5.xml"/><Relationship Id="rId32" Type="http://schemas.openxmlformats.org/officeDocument/2006/relationships/slide" Target="slides/slide27.xml"/><Relationship Id="rId13" Type="http://schemas.openxmlformats.org/officeDocument/2006/relationships/slide" Target="slides/slide8.xml"/><Relationship Id="rId35" Type="http://schemas.openxmlformats.org/officeDocument/2006/relationships/slide" Target="slides/slide30.xml"/><Relationship Id="rId12" Type="http://schemas.openxmlformats.org/officeDocument/2006/relationships/slide" Target="slides/slide7.xml"/><Relationship Id="rId34" Type="http://schemas.openxmlformats.org/officeDocument/2006/relationships/slide" Target="slides/slide29.xml"/><Relationship Id="rId15" Type="http://schemas.openxmlformats.org/officeDocument/2006/relationships/slide" Target="slides/slide10.xml"/><Relationship Id="rId37" Type="http://schemas.openxmlformats.org/officeDocument/2006/relationships/font" Target="fonts/Oi-regular.fntdata"/><Relationship Id="rId14" Type="http://schemas.openxmlformats.org/officeDocument/2006/relationships/slide" Target="slides/slide9.xml"/><Relationship Id="rId36" Type="http://schemas.openxmlformats.org/officeDocument/2006/relationships/slide" Target="slides/slide31.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3038475" cy="465137"/>
          </a:xfrm>
          <a:prstGeom prst="rect">
            <a:avLst/>
          </a:prstGeom>
          <a:noFill/>
          <a:ln>
            <a:noFill/>
          </a:ln>
        </p:spPr>
        <p:txBody>
          <a:bodyPr anchorCtr="0" anchor="t" bIns="46575" lIns="93175" spcFirstLastPara="1" rIns="93175" wrap="square" tIns="46575">
            <a:noAutofit/>
          </a:bodyPr>
          <a:lstStyle>
            <a:lvl1pPr lvl="0"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9pPr>
          </a:lstStyle>
          <a:p/>
        </p:txBody>
      </p:sp>
      <p:sp>
        <p:nvSpPr>
          <p:cNvPr id="4" name="Google Shape;4;n"/>
          <p:cNvSpPr txBox="1"/>
          <p:nvPr>
            <p:ph idx="10" type="dt"/>
          </p:nvPr>
        </p:nvSpPr>
        <p:spPr>
          <a:xfrm>
            <a:off x="3970337" y="0"/>
            <a:ext cx="3038475" cy="465137"/>
          </a:xfrm>
          <a:prstGeom prst="rect">
            <a:avLst/>
          </a:prstGeom>
          <a:noFill/>
          <a:ln>
            <a:noFill/>
          </a:ln>
        </p:spPr>
        <p:txBody>
          <a:bodyPr anchorCtr="0" anchor="t" bIns="46575" lIns="93175" spcFirstLastPara="1" rIns="93175" wrap="square" tIns="46575">
            <a:noAutofit/>
          </a:bodyPr>
          <a:lstStyle>
            <a:lvl1pPr lvl="0" marR="0" rtl="0" algn="r">
              <a:lnSpc>
                <a:spcPct val="100000"/>
              </a:lnSpc>
              <a:spcBef>
                <a:spcPts val="0"/>
              </a:spcBef>
              <a:spcAft>
                <a:spcPts val="0"/>
              </a:spcAft>
              <a:buSzPts val="1400"/>
              <a:buNone/>
              <a:defRPr b="0" i="0" sz="12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9pPr>
          </a:lstStyle>
          <a:p/>
        </p:txBody>
      </p:sp>
      <p:sp>
        <p:nvSpPr>
          <p:cNvPr id="5" name="Google Shape;5;n"/>
          <p:cNvSpPr/>
          <p:nvPr>
            <p:ph idx="3" type="sldImg"/>
          </p:nvPr>
        </p:nvSpPr>
        <p:spPr>
          <a:xfrm>
            <a:off x="1181100" y="696912"/>
            <a:ext cx="4648200" cy="348615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miter lim="800000"/>
            <a:headEnd len="sm" w="sm" type="none"/>
            <a:tailEnd len="sm" w="sm" type="none"/>
          </a:ln>
        </p:spPr>
      </p:sp>
      <p:sp>
        <p:nvSpPr>
          <p:cNvPr id="6" name="Google Shape;6;n"/>
          <p:cNvSpPr txBox="1"/>
          <p:nvPr>
            <p:ph idx="1" type="body"/>
          </p:nvPr>
        </p:nvSpPr>
        <p:spPr>
          <a:xfrm>
            <a:off x="701675" y="4416425"/>
            <a:ext cx="5607050" cy="4183062"/>
          </a:xfrm>
          <a:prstGeom prst="rect">
            <a:avLst/>
          </a:prstGeom>
          <a:noFill/>
          <a:ln>
            <a:noFill/>
          </a:ln>
        </p:spPr>
        <p:txBody>
          <a:bodyPr anchorCtr="0" anchor="t" bIns="46575" lIns="93175" spcFirstLastPara="1" rIns="93175" wrap="square" tIns="46575">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7" name="Google Shape;7;n"/>
          <p:cNvSpPr txBox="1"/>
          <p:nvPr>
            <p:ph idx="11" type="ftr"/>
          </p:nvPr>
        </p:nvSpPr>
        <p:spPr>
          <a:xfrm>
            <a:off x="0" y="8829675"/>
            <a:ext cx="3038475" cy="465137"/>
          </a:xfrm>
          <a:prstGeom prst="rect">
            <a:avLst/>
          </a:prstGeom>
          <a:noFill/>
          <a:ln>
            <a:noFill/>
          </a:ln>
        </p:spPr>
        <p:txBody>
          <a:bodyPr anchorCtr="0" anchor="b" bIns="46575" lIns="93175" spcFirstLastPara="1" rIns="93175" wrap="square" tIns="46575">
            <a:noAutofit/>
          </a:bodyPr>
          <a:lstStyle>
            <a:lvl1pPr lvl="0"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rgbClr val="000000"/>
                </a:solidFill>
                <a:latin typeface="Arial"/>
                <a:ea typeface="Arial"/>
                <a:cs typeface="Arial"/>
                <a:sym typeface="Arial"/>
              </a:defRPr>
            </a:lvl9pPr>
          </a:lstStyle>
          <a:p/>
        </p:txBody>
      </p:sp>
      <p:sp>
        <p:nvSpPr>
          <p:cNvPr id="8" name="Google Shape;8;n"/>
          <p:cNvSpPr txBox="1"/>
          <p:nvPr>
            <p:ph idx="12" type="sldNum"/>
          </p:nvPr>
        </p:nvSpPr>
        <p:spPr>
          <a:xfrm>
            <a:off x="3970337" y="8829675"/>
            <a:ext cx="3038475" cy="465137"/>
          </a:xfrm>
          <a:prstGeom prst="rect">
            <a:avLst/>
          </a:prstGeom>
          <a:noFill/>
          <a:ln>
            <a:noFill/>
          </a:ln>
        </p:spPr>
        <p:txBody>
          <a:bodyPr anchorCtr="0" anchor="b" bIns="46575" lIns="93175" spcFirstLastPara="1" rIns="93175" wrap="square" tIns="46575">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rgbClr val="000000"/>
                </a:solidFill>
                <a:latin typeface="Arial"/>
                <a:ea typeface="Arial"/>
                <a:cs typeface="Arial"/>
                <a:sym typeface="Arial"/>
              </a:rPr>
              <a:t>‹#›</a:t>
            </a:fld>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1:notes"/>
          <p:cNvSpPr txBox="1"/>
          <p:nvPr>
            <p:ph idx="1" type="body"/>
          </p:nvPr>
        </p:nvSpPr>
        <p:spPr>
          <a:xfrm>
            <a:off x="701675" y="4416425"/>
            <a:ext cx="5607050" cy="4183062"/>
          </a:xfrm>
          <a:prstGeom prst="rect">
            <a:avLst/>
          </a:prstGeom>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86" name="Google Shape;86;p1:notes"/>
          <p:cNvSpPr/>
          <p:nvPr>
            <p:ph idx="2" type="sldImg"/>
          </p:nvPr>
        </p:nvSpPr>
        <p:spPr>
          <a:xfrm>
            <a:off x="1181100" y="696912"/>
            <a:ext cx="4648200"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p10:notes"/>
          <p:cNvSpPr txBox="1"/>
          <p:nvPr>
            <p:ph idx="1" type="body"/>
          </p:nvPr>
        </p:nvSpPr>
        <p:spPr>
          <a:xfrm>
            <a:off x="701675" y="4416425"/>
            <a:ext cx="5607050" cy="4183062"/>
          </a:xfrm>
          <a:prstGeom prst="rect">
            <a:avLst/>
          </a:prstGeom>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140" name="Google Shape;140;p10:notes"/>
          <p:cNvSpPr/>
          <p:nvPr>
            <p:ph idx="2" type="sldImg"/>
          </p:nvPr>
        </p:nvSpPr>
        <p:spPr>
          <a:xfrm>
            <a:off x="1181100" y="696912"/>
            <a:ext cx="4648200"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4" name="Shape 144"/>
        <p:cNvGrpSpPr/>
        <p:nvPr/>
      </p:nvGrpSpPr>
      <p:grpSpPr>
        <a:xfrm>
          <a:off x="0" y="0"/>
          <a:ext cx="0" cy="0"/>
          <a:chOff x="0" y="0"/>
          <a:chExt cx="0" cy="0"/>
        </a:xfrm>
      </p:grpSpPr>
      <p:sp>
        <p:nvSpPr>
          <p:cNvPr id="145" name="Google Shape;145;p11:notes"/>
          <p:cNvSpPr txBox="1"/>
          <p:nvPr>
            <p:ph idx="1" type="body"/>
          </p:nvPr>
        </p:nvSpPr>
        <p:spPr>
          <a:xfrm>
            <a:off x="701675" y="4416425"/>
            <a:ext cx="5607050" cy="4183062"/>
          </a:xfrm>
          <a:prstGeom prst="rect">
            <a:avLst/>
          </a:prstGeom>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146" name="Google Shape;146;p11:notes"/>
          <p:cNvSpPr/>
          <p:nvPr>
            <p:ph idx="2" type="sldImg"/>
          </p:nvPr>
        </p:nvSpPr>
        <p:spPr>
          <a:xfrm>
            <a:off x="1181100" y="696912"/>
            <a:ext cx="4648200"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p12:notes"/>
          <p:cNvSpPr txBox="1"/>
          <p:nvPr>
            <p:ph idx="1" type="body"/>
          </p:nvPr>
        </p:nvSpPr>
        <p:spPr>
          <a:xfrm>
            <a:off x="701675" y="4416425"/>
            <a:ext cx="5607050" cy="4183062"/>
          </a:xfrm>
          <a:prstGeom prst="rect">
            <a:avLst/>
          </a:prstGeom>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152" name="Google Shape;152;p12:notes"/>
          <p:cNvSpPr/>
          <p:nvPr>
            <p:ph idx="2" type="sldImg"/>
          </p:nvPr>
        </p:nvSpPr>
        <p:spPr>
          <a:xfrm>
            <a:off x="1181100" y="696912"/>
            <a:ext cx="4648200"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p13:notes"/>
          <p:cNvSpPr txBox="1"/>
          <p:nvPr>
            <p:ph idx="1" type="body"/>
          </p:nvPr>
        </p:nvSpPr>
        <p:spPr>
          <a:xfrm>
            <a:off x="701675" y="4416425"/>
            <a:ext cx="5607050" cy="4183062"/>
          </a:xfrm>
          <a:prstGeom prst="rect">
            <a:avLst/>
          </a:prstGeom>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158" name="Google Shape;158;p13:notes"/>
          <p:cNvSpPr/>
          <p:nvPr>
            <p:ph idx="2" type="sldImg"/>
          </p:nvPr>
        </p:nvSpPr>
        <p:spPr>
          <a:xfrm>
            <a:off x="1181100" y="696912"/>
            <a:ext cx="4648200"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p14:notes"/>
          <p:cNvSpPr txBox="1"/>
          <p:nvPr>
            <p:ph idx="1" type="body"/>
          </p:nvPr>
        </p:nvSpPr>
        <p:spPr>
          <a:xfrm>
            <a:off x="701675" y="4416425"/>
            <a:ext cx="5607050" cy="4183062"/>
          </a:xfrm>
          <a:prstGeom prst="rect">
            <a:avLst/>
          </a:prstGeom>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164" name="Google Shape;164;p14:notes"/>
          <p:cNvSpPr/>
          <p:nvPr>
            <p:ph idx="2" type="sldImg"/>
          </p:nvPr>
        </p:nvSpPr>
        <p:spPr>
          <a:xfrm>
            <a:off x="1181100" y="696912"/>
            <a:ext cx="4648200"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p15:notes"/>
          <p:cNvSpPr txBox="1"/>
          <p:nvPr>
            <p:ph idx="1" type="body"/>
          </p:nvPr>
        </p:nvSpPr>
        <p:spPr>
          <a:xfrm>
            <a:off x="701675" y="4416425"/>
            <a:ext cx="5607050" cy="4183062"/>
          </a:xfrm>
          <a:prstGeom prst="rect">
            <a:avLst/>
          </a:prstGeom>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170" name="Google Shape;170;p15:notes"/>
          <p:cNvSpPr/>
          <p:nvPr>
            <p:ph idx="2" type="sldImg"/>
          </p:nvPr>
        </p:nvSpPr>
        <p:spPr>
          <a:xfrm>
            <a:off x="1181100" y="696912"/>
            <a:ext cx="4648200"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4" name="Shape 174"/>
        <p:cNvGrpSpPr/>
        <p:nvPr/>
      </p:nvGrpSpPr>
      <p:grpSpPr>
        <a:xfrm>
          <a:off x="0" y="0"/>
          <a:ext cx="0" cy="0"/>
          <a:chOff x="0" y="0"/>
          <a:chExt cx="0" cy="0"/>
        </a:xfrm>
      </p:grpSpPr>
      <p:sp>
        <p:nvSpPr>
          <p:cNvPr id="175" name="Google Shape;175;p16:notes"/>
          <p:cNvSpPr txBox="1"/>
          <p:nvPr>
            <p:ph idx="1" type="body"/>
          </p:nvPr>
        </p:nvSpPr>
        <p:spPr>
          <a:xfrm>
            <a:off x="701675" y="4416425"/>
            <a:ext cx="5607050" cy="4183062"/>
          </a:xfrm>
          <a:prstGeom prst="rect">
            <a:avLst/>
          </a:prstGeom>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176" name="Google Shape;176;p16:notes"/>
          <p:cNvSpPr/>
          <p:nvPr>
            <p:ph idx="2" type="sldImg"/>
          </p:nvPr>
        </p:nvSpPr>
        <p:spPr>
          <a:xfrm>
            <a:off x="1181100" y="696912"/>
            <a:ext cx="4648200"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0" name="Shape 180"/>
        <p:cNvGrpSpPr/>
        <p:nvPr/>
      </p:nvGrpSpPr>
      <p:grpSpPr>
        <a:xfrm>
          <a:off x="0" y="0"/>
          <a:ext cx="0" cy="0"/>
          <a:chOff x="0" y="0"/>
          <a:chExt cx="0" cy="0"/>
        </a:xfrm>
      </p:grpSpPr>
      <p:sp>
        <p:nvSpPr>
          <p:cNvPr id="181" name="Google Shape;181;p17:notes"/>
          <p:cNvSpPr txBox="1"/>
          <p:nvPr>
            <p:ph idx="1" type="body"/>
          </p:nvPr>
        </p:nvSpPr>
        <p:spPr>
          <a:xfrm>
            <a:off x="701675" y="4416425"/>
            <a:ext cx="5607050" cy="4183062"/>
          </a:xfrm>
          <a:prstGeom prst="rect">
            <a:avLst/>
          </a:prstGeom>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182" name="Google Shape;182;p17:notes"/>
          <p:cNvSpPr/>
          <p:nvPr>
            <p:ph idx="2" type="sldImg"/>
          </p:nvPr>
        </p:nvSpPr>
        <p:spPr>
          <a:xfrm>
            <a:off x="1181100" y="696912"/>
            <a:ext cx="4648200"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6" name="Shape 186"/>
        <p:cNvGrpSpPr/>
        <p:nvPr/>
      </p:nvGrpSpPr>
      <p:grpSpPr>
        <a:xfrm>
          <a:off x="0" y="0"/>
          <a:ext cx="0" cy="0"/>
          <a:chOff x="0" y="0"/>
          <a:chExt cx="0" cy="0"/>
        </a:xfrm>
      </p:grpSpPr>
      <p:sp>
        <p:nvSpPr>
          <p:cNvPr id="187" name="Google Shape;187;p18:notes"/>
          <p:cNvSpPr txBox="1"/>
          <p:nvPr>
            <p:ph idx="1" type="body"/>
          </p:nvPr>
        </p:nvSpPr>
        <p:spPr>
          <a:xfrm>
            <a:off x="701675" y="4416425"/>
            <a:ext cx="5607050" cy="4183062"/>
          </a:xfrm>
          <a:prstGeom prst="rect">
            <a:avLst/>
          </a:prstGeom>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188" name="Google Shape;188;p18:notes"/>
          <p:cNvSpPr/>
          <p:nvPr>
            <p:ph idx="2" type="sldImg"/>
          </p:nvPr>
        </p:nvSpPr>
        <p:spPr>
          <a:xfrm>
            <a:off x="1181100" y="696912"/>
            <a:ext cx="4648200"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2" name="Shape 192"/>
        <p:cNvGrpSpPr/>
        <p:nvPr/>
      </p:nvGrpSpPr>
      <p:grpSpPr>
        <a:xfrm>
          <a:off x="0" y="0"/>
          <a:ext cx="0" cy="0"/>
          <a:chOff x="0" y="0"/>
          <a:chExt cx="0" cy="0"/>
        </a:xfrm>
      </p:grpSpPr>
      <p:sp>
        <p:nvSpPr>
          <p:cNvPr id="193" name="Google Shape;193;p19:notes"/>
          <p:cNvSpPr txBox="1"/>
          <p:nvPr>
            <p:ph idx="1" type="body"/>
          </p:nvPr>
        </p:nvSpPr>
        <p:spPr>
          <a:xfrm>
            <a:off x="701675" y="4416425"/>
            <a:ext cx="5607050" cy="4183062"/>
          </a:xfrm>
          <a:prstGeom prst="rect">
            <a:avLst/>
          </a:prstGeom>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194" name="Google Shape;194;p19:notes"/>
          <p:cNvSpPr/>
          <p:nvPr>
            <p:ph idx="2" type="sldImg"/>
          </p:nvPr>
        </p:nvSpPr>
        <p:spPr>
          <a:xfrm>
            <a:off x="1181100" y="696912"/>
            <a:ext cx="4648200"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p2:notes"/>
          <p:cNvSpPr txBox="1"/>
          <p:nvPr>
            <p:ph idx="1" type="body"/>
          </p:nvPr>
        </p:nvSpPr>
        <p:spPr>
          <a:xfrm>
            <a:off x="701675" y="4416425"/>
            <a:ext cx="5607050" cy="4183062"/>
          </a:xfrm>
          <a:prstGeom prst="rect">
            <a:avLst/>
          </a:prstGeom>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92" name="Google Shape;92;p2:notes"/>
          <p:cNvSpPr/>
          <p:nvPr>
            <p:ph idx="2" type="sldImg"/>
          </p:nvPr>
        </p:nvSpPr>
        <p:spPr>
          <a:xfrm>
            <a:off x="1181100" y="696912"/>
            <a:ext cx="4648200"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8" name="Shape 198"/>
        <p:cNvGrpSpPr/>
        <p:nvPr/>
      </p:nvGrpSpPr>
      <p:grpSpPr>
        <a:xfrm>
          <a:off x="0" y="0"/>
          <a:ext cx="0" cy="0"/>
          <a:chOff x="0" y="0"/>
          <a:chExt cx="0" cy="0"/>
        </a:xfrm>
      </p:grpSpPr>
      <p:sp>
        <p:nvSpPr>
          <p:cNvPr id="199" name="Google Shape;199;p20:notes"/>
          <p:cNvSpPr txBox="1"/>
          <p:nvPr>
            <p:ph idx="1" type="body"/>
          </p:nvPr>
        </p:nvSpPr>
        <p:spPr>
          <a:xfrm>
            <a:off x="701675" y="4416425"/>
            <a:ext cx="5607050" cy="4183062"/>
          </a:xfrm>
          <a:prstGeom prst="rect">
            <a:avLst/>
          </a:prstGeom>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200" name="Google Shape;200;p20:notes"/>
          <p:cNvSpPr/>
          <p:nvPr>
            <p:ph idx="2" type="sldImg"/>
          </p:nvPr>
        </p:nvSpPr>
        <p:spPr>
          <a:xfrm>
            <a:off x="1181100" y="696912"/>
            <a:ext cx="4648200"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4" name="Shape 204"/>
        <p:cNvGrpSpPr/>
        <p:nvPr/>
      </p:nvGrpSpPr>
      <p:grpSpPr>
        <a:xfrm>
          <a:off x="0" y="0"/>
          <a:ext cx="0" cy="0"/>
          <a:chOff x="0" y="0"/>
          <a:chExt cx="0" cy="0"/>
        </a:xfrm>
      </p:grpSpPr>
      <p:sp>
        <p:nvSpPr>
          <p:cNvPr id="205" name="Google Shape;205;p21:notes"/>
          <p:cNvSpPr txBox="1"/>
          <p:nvPr>
            <p:ph idx="1" type="body"/>
          </p:nvPr>
        </p:nvSpPr>
        <p:spPr>
          <a:xfrm>
            <a:off x="701675" y="4416425"/>
            <a:ext cx="5607050" cy="4183062"/>
          </a:xfrm>
          <a:prstGeom prst="rect">
            <a:avLst/>
          </a:prstGeom>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206" name="Google Shape;206;p21:notes"/>
          <p:cNvSpPr/>
          <p:nvPr>
            <p:ph idx="2" type="sldImg"/>
          </p:nvPr>
        </p:nvSpPr>
        <p:spPr>
          <a:xfrm>
            <a:off x="1181100" y="696912"/>
            <a:ext cx="4648200"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0" name="Shape 210"/>
        <p:cNvGrpSpPr/>
        <p:nvPr/>
      </p:nvGrpSpPr>
      <p:grpSpPr>
        <a:xfrm>
          <a:off x="0" y="0"/>
          <a:ext cx="0" cy="0"/>
          <a:chOff x="0" y="0"/>
          <a:chExt cx="0" cy="0"/>
        </a:xfrm>
      </p:grpSpPr>
      <p:sp>
        <p:nvSpPr>
          <p:cNvPr id="211" name="Google Shape;211;p22:notes"/>
          <p:cNvSpPr txBox="1"/>
          <p:nvPr>
            <p:ph idx="1" type="body"/>
          </p:nvPr>
        </p:nvSpPr>
        <p:spPr>
          <a:xfrm>
            <a:off x="701675" y="4416425"/>
            <a:ext cx="5607050" cy="4183062"/>
          </a:xfrm>
          <a:prstGeom prst="rect">
            <a:avLst/>
          </a:prstGeom>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212" name="Google Shape;212;p22:notes"/>
          <p:cNvSpPr/>
          <p:nvPr>
            <p:ph idx="2" type="sldImg"/>
          </p:nvPr>
        </p:nvSpPr>
        <p:spPr>
          <a:xfrm>
            <a:off x="1181100" y="696912"/>
            <a:ext cx="4648200"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6" name="Shape 216"/>
        <p:cNvGrpSpPr/>
        <p:nvPr/>
      </p:nvGrpSpPr>
      <p:grpSpPr>
        <a:xfrm>
          <a:off x="0" y="0"/>
          <a:ext cx="0" cy="0"/>
          <a:chOff x="0" y="0"/>
          <a:chExt cx="0" cy="0"/>
        </a:xfrm>
      </p:grpSpPr>
      <p:sp>
        <p:nvSpPr>
          <p:cNvPr id="217" name="Google Shape;217;p23:notes"/>
          <p:cNvSpPr txBox="1"/>
          <p:nvPr>
            <p:ph idx="1" type="body"/>
          </p:nvPr>
        </p:nvSpPr>
        <p:spPr>
          <a:xfrm>
            <a:off x="701675" y="4416425"/>
            <a:ext cx="5607050" cy="4183062"/>
          </a:xfrm>
          <a:prstGeom prst="rect">
            <a:avLst/>
          </a:prstGeom>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218" name="Google Shape;218;p23:notes"/>
          <p:cNvSpPr/>
          <p:nvPr>
            <p:ph idx="2" type="sldImg"/>
          </p:nvPr>
        </p:nvSpPr>
        <p:spPr>
          <a:xfrm>
            <a:off x="1181100" y="696912"/>
            <a:ext cx="4648200"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2" name="Shape 222"/>
        <p:cNvGrpSpPr/>
        <p:nvPr/>
      </p:nvGrpSpPr>
      <p:grpSpPr>
        <a:xfrm>
          <a:off x="0" y="0"/>
          <a:ext cx="0" cy="0"/>
          <a:chOff x="0" y="0"/>
          <a:chExt cx="0" cy="0"/>
        </a:xfrm>
      </p:grpSpPr>
      <p:sp>
        <p:nvSpPr>
          <p:cNvPr id="223" name="Google Shape;223;p24:notes"/>
          <p:cNvSpPr txBox="1"/>
          <p:nvPr>
            <p:ph idx="1" type="body"/>
          </p:nvPr>
        </p:nvSpPr>
        <p:spPr>
          <a:xfrm>
            <a:off x="701675" y="4416425"/>
            <a:ext cx="5607050" cy="4183062"/>
          </a:xfrm>
          <a:prstGeom prst="rect">
            <a:avLst/>
          </a:prstGeom>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224" name="Google Shape;224;p24:notes"/>
          <p:cNvSpPr/>
          <p:nvPr>
            <p:ph idx="2" type="sldImg"/>
          </p:nvPr>
        </p:nvSpPr>
        <p:spPr>
          <a:xfrm>
            <a:off x="1181100" y="696912"/>
            <a:ext cx="4648200"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8" name="Shape 228"/>
        <p:cNvGrpSpPr/>
        <p:nvPr/>
      </p:nvGrpSpPr>
      <p:grpSpPr>
        <a:xfrm>
          <a:off x="0" y="0"/>
          <a:ext cx="0" cy="0"/>
          <a:chOff x="0" y="0"/>
          <a:chExt cx="0" cy="0"/>
        </a:xfrm>
      </p:grpSpPr>
      <p:sp>
        <p:nvSpPr>
          <p:cNvPr id="229" name="Google Shape;229;p25:notes"/>
          <p:cNvSpPr txBox="1"/>
          <p:nvPr>
            <p:ph idx="1" type="body"/>
          </p:nvPr>
        </p:nvSpPr>
        <p:spPr>
          <a:xfrm>
            <a:off x="701675" y="4416425"/>
            <a:ext cx="5607050" cy="4183062"/>
          </a:xfrm>
          <a:prstGeom prst="rect">
            <a:avLst/>
          </a:prstGeom>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230" name="Google Shape;230;p25:notes"/>
          <p:cNvSpPr/>
          <p:nvPr>
            <p:ph idx="2" type="sldImg"/>
          </p:nvPr>
        </p:nvSpPr>
        <p:spPr>
          <a:xfrm>
            <a:off x="1181100" y="696912"/>
            <a:ext cx="4648200"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4" name="Shape 234"/>
        <p:cNvGrpSpPr/>
        <p:nvPr/>
      </p:nvGrpSpPr>
      <p:grpSpPr>
        <a:xfrm>
          <a:off x="0" y="0"/>
          <a:ext cx="0" cy="0"/>
          <a:chOff x="0" y="0"/>
          <a:chExt cx="0" cy="0"/>
        </a:xfrm>
      </p:grpSpPr>
      <p:sp>
        <p:nvSpPr>
          <p:cNvPr id="235" name="Google Shape;235;p26:notes"/>
          <p:cNvSpPr txBox="1"/>
          <p:nvPr>
            <p:ph idx="1" type="body"/>
          </p:nvPr>
        </p:nvSpPr>
        <p:spPr>
          <a:xfrm>
            <a:off x="701675" y="4416425"/>
            <a:ext cx="5607050" cy="4183062"/>
          </a:xfrm>
          <a:prstGeom prst="rect">
            <a:avLst/>
          </a:prstGeom>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236" name="Google Shape;236;p26:notes"/>
          <p:cNvSpPr/>
          <p:nvPr>
            <p:ph idx="2" type="sldImg"/>
          </p:nvPr>
        </p:nvSpPr>
        <p:spPr>
          <a:xfrm>
            <a:off x="1181100" y="696912"/>
            <a:ext cx="4648200"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0" name="Shape 240"/>
        <p:cNvGrpSpPr/>
        <p:nvPr/>
      </p:nvGrpSpPr>
      <p:grpSpPr>
        <a:xfrm>
          <a:off x="0" y="0"/>
          <a:ext cx="0" cy="0"/>
          <a:chOff x="0" y="0"/>
          <a:chExt cx="0" cy="0"/>
        </a:xfrm>
      </p:grpSpPr>
      <p:sp>
        <p:nvSpPr>
          <p:cNvPr id="241" name="Google Shape;241;p27:notes"/>
          <p:cNvSpPr txBox="1"/>
          <p:nvPr>
            <p:ph idx="1" type="body"/>
          </p:nvPr>
        </p:nvSpPr>
        <p:spPr>
          <a:xfrm>
            <a:off x="701675" y="4416425"/>
            <a:ext cx="5607050" cy="4183062"/>
          </a:xfrm>
          <a:prstGeom prst="rect">
            <a:avLst/>
          </a:prstGeom>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242" name="Google Shape;242;p27:notes"/>
          <p:cNvSpPr/>
          <p:nvPr>
            <p:ph idx="2" type="sldImg"/>
          </p:nvPr>
        </p:nvSpPr>
        <p:spPr>
          <a:xfrm>
            <a:off x="1181100" y="696912"/>
            <a:ext cx="4648200"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6" name="Shape 246"/>
        <p:cNvGrpSpPr/>
        <p:nvPr/>
      </p:nvGrpSpPr>
      <p:grpSpPr>
        <a:xfrm>
          <a:off x="0" y="0"/>
          <a:ext cx="0" cy="0"/>
          <a:chOff x="0" y="0"/>
          <a:chExt cx="0" cy="0"/>
        </a:xfrm>
      </p:grpSpPr>
      <p:sp>
        <p:nvSpPr>
          <p:cNvPr id="247" name="Google Shape;247;p28:notes"/>
          <p:cNvSpPr txBox="1"/>
          <p:nvPr>
            <p:ph idx="1" type="body"/>
          </p:nvPr>
        </p:nvSpPr>
        <p:spPr>
          <a:xfrm>
            <a:off x="701675" y="4416425"/>
            <a:ext cx="5607050" cy="4183062"/>
          </a:xfrm>
          <a:prstGeom prst="rect">
            <a:avLst/>
          </a:prstGeom>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248" name="Google Shape;248;p28:notes"/>
          <p:cNvSpPr/>
          <p:nvPr>
            <p:ph idx="2" type="sldImg"/>
          </p:nvPr>
        </p:nvSpPr>
        <p:spPr>
          <a:xfrm>
            <a:off x="1181100" y="696912"/>
            <a:ext cx="4648200"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2" name="Shape 252"/>
        <p:cNvGrpSpPr/>
        <p:nvPr/>
      </p:nvGrpSpPr>
      <p:grpSpPr>
        <a:xfrm>
          <a:off x="0" y="0"/>
          <a:ext cx="0" cy="0"/>
          <a:chOff x="0" y="0"/>
          <a:chExt cx="0" cy="0"/>
        </a:xfrm>
      </p:grpSpPr>
      <p:sp>
        <p:nvSpPr>
          <p:cNvPr id="253" name="Google Shape;253;p29:notes"/>
          <p:cNvSpPr txBox="1"/>
          <p:nvPr>
            <p:ph idx="1" type="body"/>
          </p:nvPr>
        </p:nvSpPr>
        <p:spPr>
          <a:xfrm>
            <a:off x="701675" y="4416425"/>
            <a:ext cx="5607050" cy="4183062"/>
          </a:xfrm>
          <a:prstGeom prst="rect">
            <a:avLst/>
          </a:prstGeom>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254" name="Google Shape;254;p29:notes"/>
          <p:cNvSpPr/>
          <p:nvPr>
            <p:ph idx="2" type="sldImg"/>
          </p:nvPr>
        </p:nvSpPr>
        <p:spPr>
          <a:xfrm>
            <a:off x="1181100" y="696912"/>
            <a:ext cx="4648200"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p3:notes"/>
          <p:cNvSpPr txBox="1"/>
          <p:nvPr>
            <p:ph idx="1" type="body"/>
          </p:nvPr>
        </p:nvSpPr>
        <p:spPr>
          <a:xfrm>
            <a:off x="701675" y="4416425"/>
            <a:ext cx="5607050" cy="4183062"/>
          </a:xfrm>
          <a:prstGeom prst="rect">
            <a:avLst/>
          </a:prstGeom>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98" name="Google Shape;98;p3:notes"/>
          <p:cNvSpPr/>
          <p:nvPr>
            <p:ph idx="2" type="sldImg"/>
          </p:nvPr>
        </p:nvSpPr>
        <p:spPr>
          <a:xfrm>
            <a:off x="1181100" y="696912"/>
            <a:ext cx="4648200"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8" name="Shape 258"/>
        <p:cNvGrpSpPr/>
        <p:nvPr/>
      </p:nvGrpSpPr>
      <p:grpSpPr>
        <a:xfrm>
          <a:off x="0" y="0"/>
          <a:ext cx="0" cy="0"/>
          <a:chOff x="0" y="0"/>
          <a:chExt cx="0" cy="0"/>
        </a:xfrm>
      </p:grpSpPr>
      <p:sp>
        <p:nvSpPr>
          <p:cNvPr id="259" name="Google Shape;259;p30:notes"/>
          <p:cNvSpPr txBox="1"/>
          <p:nvPr>
            <p:ph idx="1" type="body"/>
          </p:nvPr>
        </p:nvSpPr>
        <p:spPr>
          <a:xfrm>
            <a:off x="701675" y="4416425"/>
            <a:ext cx="5607050" cy="4183062"/>
          </a:xfrm>
          <a:prstGeom prst="rect">
            <a:avLst/>
          </a:prstGeom>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260" name="Google Shape;260;p30:notes"/>
          <p:cNvSpPr/>
          <p:nvPr>
            <p:ph idx="2" type="sldImg"/>
          </p:nvPr>
        </p:nvSpPr>
        <p:spPr>
          <a:xfrm>
            <a:off x="1181100" y="696912"/>
            <a:ext cx="4648200"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4" name="Shape 264"/>
        <p:cNvGrpSpPr/>
        <p:nvPr/>
      </p:nvGrpSpPr>
      <p:grpSpPr>
        <a:xfrm>
          <a:off x="0" y="0"/>
          <a:ext cx="0" cy="0"/>
          <a:chOff x="0" y="0"/>
          <a:chExt cx="0" cy="0"/>
        </a:xfrm>
      </p:grpSpPr>
      <p:sp>
        <p:nvSpPr>
          <p:cNvPr id="265" name="Google Shape;265;p31:notes"/>
          <p:cNvSpPr txBox="1"/>
          <p:nvPr>
            <p:ph idx="1" type="body"/>
          </p:nvPr>
        </p:nvSpPr>
        <p:spPr>
          <a:xfrm>
            <a:off x="701675" y="4416425"/>
            <a:ext cx="5607050" cy="4183062"/>
          </a:xfrm>
          <a:prstGeom prst="rect">
            <a:avLst/>
          </a:prstGeom>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266" name="Google Shape;266;p31:notes"/>
          <p:cNvSpPr/>
          <p:nvPr>
            <p:ph idx="2" type="sldImg"/>
          </p:nvPr>
        </p:nvSpPr>
        <p:spPr>
          <a:xfrm>
            <a:off x="1181100" y="696912"/>
            <a:ext cx="4648200"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p4:notes"/>
          <p:cNvSpPr txBox="1"/>
          <p:nvPr>
            <p:ph idx="1" type="body"/>
          </p:nvPr>
        </p:nvSpPr>
        <p:spPr>
          <a:xfrm>
            <a:off x="701675" y="4416425"/>
            <a:ext cx="5607050" cy="4183062"/>
          </a:xfrm>
          <a:prstGeom prst="rect">
            <a:avLst/>
          </a:prstGeom>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104" name="Google Shape;104;p4:notes"/>
          <p:cNvSpPr/>
          <p:nvPr>
            <p:ph idx="2" type="sldImg"/>
          </p:nvPr>
        </p:nvSpPr>
        <p:spPr>
          <a:xfrm>
            <a:off x="1181100" y="696912"/>
            <a:ext cx="4648200"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 name="Shape 108"/>
        <p:cNvGrpSpPr/>
        <p:nvPr/>
      </p:nvGrpSpPr>
      <p:grpSpPr>
        <a:xfrm>
          <a:off x="0" y="0"/>
          <a:ext cx="0" cy="0"/>
          <a:chOff x="0" y="0"/>
          <a:chExt cx="0" cy="0"/>
        </a:xfrm>
      </p:grpSpPr>
      <p:sp>
        <p:nvSpPr>
          <p:cNvPr id="109" name="Google Shape;109;p5:notes"/>
          <p:cNvSpPr txBox="1"/>
          <p:nvPr>
            <p:ph idx="1" type="body"/>
          </p:nvPr>
        </p:nvSpPr>
        <p:spPr>
          <a:xfrm>
            <a:off x="701675" y="4416425"/>
            <a:ext cx="5607050" cy="4183062"/>
          </a:xfrm>
          <a:prstGeom prst="rect">
            <a:avLst/>
          </a:prstGeom>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110" name="Google Shape;110;p5:notes"/>
          <p:cNvSpPr/>
          <p:nvPr>
            <p:ph idx="2" type="sldImg"/>
          </p:nvPr>
        </p:nvSpPr>
        <p:spPr>
          <a:xfrm>
            <a:off x="1181100" y="696912"/>
            <a:ext cx="4648200"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4" name="Shape 114"/>
        <p:cNvGrpSpPr/>
        <p:nvPr/>
      </p:nvGrpSpPr>
      <p:grpSpPr>
        <a:xfrm>
          <a:off x="0" y="0"/>
          <a:ext cx="0" cy="0"/>
          <a:chOff x="0" y="0"/>
          <a:chExt cx="0" cy="0"/>
        </a:xfrm>
      </p:grpSpPr>
      <p:sp>
        <p:nvSpPr>
          <p:cNvPr id="115" name="Google Shape;115;p6:notes"/>
          <p:cNvSpPr txBox="1"/>
          <p:nvPr>
            <p:ph idx="1" type="body"/>
          </p:nvPr>
        </p:nvSpPr>
        <p:spPr>
          <a:xfrm>
            <a:off x="701675" y="4416425"/>
            <a:ext cx="5607050" cy="4183062"/>
          </a:xfrm>
          <a:prstGeom prst="rect">
            <a:avLst/>
          </a:prstGeom>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116" name="Google Shape;116;p6:notes"/>
          <p:cNvSpPr/>
          <p:nvPr>
            <p:ph idx="2" type="sldImg"/>
          </p:nvPr>
        </p:nvSpPr>
        <p:spPr>
          <a:xfrm>
            <a:off x="1181100" y="696912"/>
            <a:ext cx="4648200"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0" name="Shape 120"/>
        <p:cNvGrpSpPr/>
        <p:nvPr/>
      </p:nvGrpSpPr>
      <p:grpSpPr>
        <a:xfrm>
          <a:off x="0" y="0"/>
          <a:ext cx="0" cy="0"/>
          <a:chOff x="0" y="0"/>
          <a:chExt cx="0" cy="0"/>
        </a:xfrm>
      </p:grpSpPr>
      <p:sp>
        <p:nvSpPr>
          <p:cNvPr id="121" name="Google Shape;121;p7:notes"/>
          <p:cNvSpPr txBox="1"/>
          <p:nvPr>
            <p:ph idx="1" type="body"/>
          </p:nvPr>
        </p:nvSpPr>
        <p:spPr>
          <a:xfrm>
            <a:off x="701675" y="4416425"/>
            <a:ext cx="5607050" cy="4183062"/>
          </a:xfrm>
          <a:prstGeom prst="rect">
            <a:avLst/>
          </a:prstGeom>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122" name="Google Shape;122;p7:notes"/>
          <p:cNvSpPr/>
          <p:nvPr>
            <p:ph idx="2" type="sldImg"/>
          </p:nvPr>
        </p:nvSpPr>
        <p:spPr>
          <a:xfrm>
            <a:off x="1181100" y="696912"/>
            <a:ext cx="4648200"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6" name="Shape 126"/>
        <p:cNvGrpSpPr/>
        <p:nvPr/>
      </p:nvGrpSpPr>
      <p:grpSpPr>
        <a:xfrm>
          <a:off x="0" y="0"/>
          <a:ext cx="0" cy="0"/>
          <a:chOff x="0" y="0"/>
          <a:chExt cx="0" cy="0"/>
        </a:xfrm>
      </p:grpSpPr>
      <p:sp>
        <p:nvSpPr>
          <p:cNvPr id="127" name="Google Shape;127;p8:notes"/>
          <p:cNvSpPr txBox="1"/>
          <p:nvPr>
            <p:ph idx="1" type="body"/>
          </p:nvPr>
        </p:nvSpPr>
        <p:spPr>
          <a:xfrm>
            <a:off x="701675" y="4416425"/>
            <a:ext cx="5607050" cy="4183062"/>
          </a:xfrm>
          <a:prstGeom prst="rect">
            <a:avLst/>
          </a:prstGeom>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128" name="Google Shape;128;p8:notes"/>
          <p:cNvSpPr/>
          <p:nvPr>
            <p:ph idx="2" type="sldImg"/>
          </p:nvPr>
        </p:nvSpPr>
        <p:spPr>
          <a:xfrm>
            <a:off x="1181100" y="696912"/>
            <a:ext cx="4648200"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2" name="Shape 132"/>
        <p:cNvGrpSpPr/>
        <p:nvPr/>
      </p:nvGrpSpPr>
      <p:grpSpPr>
        <a:xfrm>
          <a:off x="0" y="0"/>
          <a:ext cx="0" cy="0"/>
          <a:chOff x="0" y="0"/>
          <a:chExt cx="0" cy="0"/>
        </a:xfrm>
      </p:grpSpPr>
      <p:sp>
        <p:nvSpPr>
          <p:cNvPr id="133" name="Google Shape;133;p9:notes"/>
          <p:cNvSpPr txBox="1"/>
          <p:nvPr>
            <p:ph idx="1" type="body"/>
          </p:nvPr>
        </p:nvSpPr>
        <p:spPr>
          <a:xfrm>
            <a:off x="701675" y="4416425"/>
            <a:ext cx="5607050" cy="4183062"/>
          </a:xfrm>
          <a:prstGeom prst="rect">
            <a:avLst/>
          </a:prstGeom>
        </p:spPr>
        <p:txBody>
          <a:bodyPr anchorCtr="0" anchor="t" bIns="46575" lIns="93175" spcFirstLastPara="1" rIns="93175" wrap="square" tIns="46575">
            <a:noAutofit/>
          </a:bodyPr>
          <a:lstStyle/>
          <a:p>
            <a:pPr indent="0" lvl="0" marL="0" rtl="0" algn="l">
              <a:spcBef>
                <a:spcPts val="0"/>
              </a:spcBef>
              <a:spcAft>
                <a:spcPts val="0"/>
              </a:spcAft>
              <a:buNone/>
            </a:pPr>
            <a:r>
              <a:t/>
            </a:r>
            <a:endParaRPr/>
          </a:p>
        </p:txBody>
      </p:sp>
      <p:sp>
        <p:nvSpPr>
          <p:cNvPr id="134" name="Google Shape;134;p9:notes"/>
          <p:cNvSpPr/>
          <p:nvPr>
            <p:ph idx="2" type="sldImg"/>
          </p:nvPr>
        </p:nvSpPr>
        <p:spPr>
          <a:xfrm>
            <a:off x="1181100" y="696912"/>
            <a:ext cx="4648200" cy="348615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5" name="Shape 15"/>
        <p:cNvGrpSpPr/>
        <p:nvPr/>
      </p:nvGrpSpPr>
      <p:grpSpPr>
        <a:xfrm>
          <a:off x="0" y="0"/>
          <a:ext cx="0" cy="0"/>
          <a:chOff x="0" y="0"/>
          <a:chExt cx="0" cy="0"/>
        </a:xfrm>
      </p:grpSpPr>
      <p:sp>
        <p:nvSpPr>
          <p:cNvPr id="16" name="Google Shape;16;p2"/>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17" name="Google Shape;17;p2"/>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18" name="Google Shape;18;p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 name="Google Shape;20;p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1pPr>
            <a:lvl2pPr indent="0" lvl="1"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2pPr>
            <a:lvl3pPr indent="0" lvl="2"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3pPr>
            <a:lvl4pPr indent="0" lvl="3"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4pPr>
            <a:lvl5pPr indent="0" lvl="4"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5pPr>
            <a:lvl6pPr indent="0" lvl="5"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6pPr>
            <a:lvl7pPr indent="0" lvl="6"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7pPr>
            <a:lvl8pPr indent="0" lvl="7"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8pPr>
            <a:lvl9pPr indent="0" lvl="8"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72" name="Shape 72"/>
        <p:cNvGrpSpPr/>
        <p:nvPr/>
      </p:nvGrpSpPr>
      <p:grpSpPr>
        <a:xfrm>
          <a:off x="0" y="0"/>
          <a:ext cx="0" cy="0"/>
          <a:chOff x="0" y="0"/>
          <a:chExt cx="0" cy="0"/>
        </a:xfrm>
      </p:grpSpPr>
      <p:sp>
        <p:nvSpPr>
          <p:cNvPr id="73" name="Google Shape;73;p11"/>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1400"/>
              <a:buNone/>
              <a:defRPr b="1" sz="4000"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74" name="Google Shape;74;p11"/>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Autofit/>
          </a:bodyPr>
          <a:lstStyle>
            <a:lvl1pPr indent="-228600" lvl="0" marL="457200" algn="l">
              <a:spcBef>
                <a:spcPts val="400"/>
              </a:spcBef>
              <a:spcAft>
                <a:spcPts val="0"/>
              </a:spcAft>
              <a:buClr>
                <a:srgbClr val="888888"/>
              </a:buClr>
              <a:buSzPts val="2000"/>
              <a:buNone/>
              <a:defRPr sz="2000">
                <a:solidFill>
                  <a:srgbClr val="888888"/>
                </a:solidFill>
              </a:defRPr>
            </a:lvl1pPr>
            <a:lvl2pPr indent="-228600" lvl="1" marL="914400" algn="l">
              <a:spcBef>
                <a:spcPts val="360"/>
              </a:spcBef>
              <a:spcAft>
                <a:spcPts val="0"/>
              </a:spcAft>
              <a:buClr>
                <a:srgbClr val="888888"/>
              </a:buClr>
              <a:buSzPts val="1800"/>
              <a:buNone/>
              <a:defRPr sz="1800">
                <a:solidFill>
                  <a:srgbClr val="888888"/>
                </a:solidFill>
              </a:defRPr>
            </a:lvl2pPr>
            <a:lvl3pPr indent="-228600" lvl="2" marL="1371600" algn="l">
              <a:spcBef>
                <a:spcPts val="320"/>
              </a:spcBef>
              <a:spcAft>
                <a:spcPts val="0"/>
              </a:spcAft>
              <a:buClr>
                <a:srgbClr val="888888"/>
              </a:buClr>
              <a:buSzPts val="1600"/>
              <a:buNone/>
              <a:defRPr sz="1600">
                <a:solidFill>
                  <a:srgbClr val="888888"/>
                </a:solidFill>
              </a:defRPr>
            </a:lvl3pPr>
            <a:lvl4pPr indent="-228600" lvl="3" marL="1828800" algn="l">
              <a:spcBef>
                <a:spcPts val="280"/>
              </a:spcBef>
              <a:spcAft>
                <a:spcPts val="0"/>
              </a:spcAft>
              <a:buClr>
                <a:srgbClr val="888888"/>
              </a:buClr>
              <a:buSzPts val="1400"/>
              <a:buNone/>
              <a:defRPr sz="1400">
                <a:solidFill>
                  <a:srgbClr val="888888"/>
                </a:solidFill>
              </a:defRPr>
            </a:lvl4pPr>
            <a:lvl5pPr indent="-228600" lvl="4" marL="2286000" algn="l">
              <a:spcBef>
                <a:spcPts val="280"/>
              </a:spcBef>
              <a:spcAft>
                <a:spcPts val="0"/>
              </a:spcAft>
              <a:buClr>
                <a:srgbClr val="888888"/>
              </a:buClr>
              <a:buSzPts val="1400"/>
              <a:buNone/>
              <a:defRPr sz="1400">
                <a:solidFill>
                  <a:srgbClr val="888888"/>
                </a:solidFill>
              </a:defRPr>
            </a:lvl5pPr>
            <a:lvl6pPr indent="-228600" lvl="5" marL="2743200" algn="l">
              <a:spcBef>
                <a:spcPts val="280"/>
              </a:spcBef>
              <a:spcAft>
                <a:spcPts val="0"/>
              </a:spcAft>
              <a:buClr>
                <a:srgbClr val="888888"/>
              </a:buClr>
              <a:buSzPts val="1400"/>
              <a:buNone/>
              <a:defRPr sz="1400">
                <a:solidFill>
                  <a:srgbClr val="888888"/>
                </a:solidFill>
              </a:defRPr>
            </a:lvl6pPr>
            <a:lvl7pPr indent="-228600" lvl="6" marL="3200400" algn="l">
              <a:spcBef>
                <a:spcPts val="280"/>
              </a:spcBef>
              <a:spcAft>
                <a:spcPts val="0"/>
              </a:spcAft>
              <a:buClr>
                <a:srgbClr val="888888"/>
              </a:buClr>
              <a:buSzPts val="1400"/>
              <a:buNone/>
              <a:defRPr sz="1400">
                <a:solidFill>
                  <a:srgbClr val="888888"/>
                </a:solidFill>
              </a:defRPr>
            </a:lvl7pPr>
            <a:lvl8pPr indent="-228600" lvl="7" marL="3657600" algn="l">
              <a:spcBef>
                <a:spcPts val="280"/>
              </a:spcBef>
              <a:spcAft>
                <a:spcPts val="0"/>
              </a:spcAft>
              <a:buClr>
                <a:srgbClr val="888888"/>
              </a:buClr>
              <a:buSzPts val="1400"/>
              <a:buNone/>
              <a:defRPr sz="1400">
                <a:solidFill>
                  <a:srgbClr val="888888"/>
                </a:solidFill>
              </a:defRPr>
            </a:lvl8pPr>
            <a:lvl9pPr indent="-228600" lvl="8" marL="4114800" algn="l">
              <a:spcBef>
                <a:spcPts val="280"/>
              </a:spcBef>
              <a:spcAft>
                <a:spcPts val="0"/>
              </a:spcAft>
              <a:buClr>
                <a:srgbClr val="888888"/>
              </a:buClr>
              <a:buSzPts val="1400"/>
              <a:buNone/>
              <a:defRPr sz="1400">
                <a:solidFill>
                  <a:srgbClr val="888888"/>
                </a:solidFill>
              </a:defRPr>
            </a:lvl9pPr>
          </a:lstStyle>
          <a:p/>
        </p:txBody>
      </p:sp>
      <p:sp>
        <p:nvSpPr>
          <p:cNvPr id="75" name="Google Shape;75;p1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1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7" name="Google Shape;77;p1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1pPr>
            <a:lvl2pPr indent="0" lvl="1"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2pPr>
            <a:lvl3pPr indent="0" lvl="2"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3pPr>
            <a:lvl4pPr indent="0" lvl="3"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4pPr>
            <a:lvl5pPr indent="0" lvl="4"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5pPr>
            <a:lvl6pPr indent="0" lvl="5"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6pPr>
            <a:lvl7pPr indent="0" lvl="6"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7pPr>
            <a:lvl8pPr indent="0" lvl="7"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8pPr>
            <a:lvl9pPr indent="0" lvl="8"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78" name="Shape 78"/>
        <p:cNvGrpSpPr/>
        <p:nvPr/>
      </p:nvGrpSpPr>
      <p:grpSpPr>
        <a:xfrm>
          <a:off x="0" y="0"/>
          <a:ext cx="0" cy="0"/>
          <a:chOff x="0" y="0"/>
          <a:chExt cx="0" cy="0"/>
        </a:xfrm>
      </p:grpSpPr>
      <p:sp>
        <p:nvSpPr>
          <p:cNvPr id="79" name="Google Shape;79;p12"/>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80" name="Google Shape;80;p12"/>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p:txBody>
      </p:sp>
      <p:sp>
        <p:nvSpPr>
          <p:cNvPr id="81" name="Google Shape;81;p1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2" name="Google Shape;82;p1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3" name="Google Shape;83;p1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1pPr>
            <a:lvl2pPr indent="0" lvl="1"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2pPr>
            <a:lvl3pPr indent="0" lvl="2"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3pPr>
            <a:lvl4pPr indent="0" lvl="3"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4pPr>
            <a:lvl5pPr indent="0" lvl="4"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5pPr>
            <a:lvl6pPr indent="0" lvl="5"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6pPr>
            <a:lvl7pPr indent="0" lvl="6"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7pPr>
            <a:lvl8pPr indent="0" lvl="7"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8pPr>
            <a:lvl9pPr indent="0" lvl="8"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21" name="Shape 21"/>
        <p:cNvGrpSpPr/>
        <p:nvPr/>
      </p:nvGrpSpPr>
      <p:grpSpPr>
        <a:xfrm>
          <a:off x="0" y="0"/>
          <a:ext cx="0" cy="0"/>
          <a:chOff x="0" y="0"/>
          <a:chExt cx="0" cy="0"/>
        </a:xfrm>
      </p:grpSpPr>
      <p:sp>
        <p:nvSpPr>
          <p:cNvPr id="22" name="Google Shape;22;p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 name="Google Shape;23;p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4" name="Google Shape;24;p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1pPr>
            <a:lvl2pPr indent="0" lvl="1"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2pPr>
            <a:lvl3pPr indent="0" lvl="2"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3pPr>
            <a:lvl4pPr indent="0" lvl="3"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4pPr>
            <a:lvl5pPr indent="0" lvl="4"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5pPr>
            <a:lvl6pPr indent="0" lvl="5"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6pPr>
            <a:lvl7pPr indent="0" lvl="6"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7pPr>
            <a:lvl8pPr indent="0" lvl="7"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8pPr>
            <a:lvl9pPr indent="0" lvl="8"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25" name="Shape 25"/>
        <p:cNvGrpSpPr/>
        <p:nvPr/>
      </p:nvGrpSpPr>
      <p:grpSpPr>
        <a:xfrm>
          <a:off x="0" y="0"/>
          <a:ext cx="0" cy="0"/>
          <a:chOff x="0" y="0"/>
          <a:chExt cx="0" cy="0"/>
        </a:xfrm>
      </p:grpSpPr>
      <p:sp>
        <p:nvSpPr>
          <p:cNvPr id="26" name="Google Shape;26;p4"/>
          <p:cNvSpPr txBox="1"/>
          <p:nvPr>
            <p:ph type="title"/>
          </p:nvPr>
        </p:nvSpPr>
        <p:spPr>
          <a:xfrm rot="5400000">
            <a:off x="4732338" y="2171701"/>
            <a:ext cx="5851525" cy="20574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27" name="Google Shape;27;p4"/>
          <p:cNvSpPr txBox="1"/>
          <p:nvPr>
            <p:ph idx="1" type="body"/>
          </p:nvPr>
        </p:nvSpPr>
        <p:spPr>
          <a:xfrm rot="5400000">
            <a:off x="541338" y="190500"/>
            <a:ext cx="5851525" cy="60198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8" name="Google Shape;28;p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9" name="Google Shape;29;p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0" name="Google Shape;30;p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1pPr>
            <a:lvl2pPr indent="0" lvl="1"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2pPr>
            <a:lvl3pPr indent="0" lvl="2"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3pPr>
            <a:lvl4pPr indent="0" lvl="3"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4pPr>
            <a:lvl5pPr indent="0" lvl="4"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5pPr>
            <a:lvl6pPr indent="0" lvl="5"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6pPr>
            <a:lvl7pPr indent="0" lvl="6"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7pPr>
            <a:lvl8pPr indent="0" lvl="7"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8pPr>
            <a:lvl9pPr indent="0" lvl="8"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31" name="Shape 31"/>
        <p:cNvGrpSpPr/>
        <p:nvPr/>
      </p:nvGrpSpPr>
      <p:grpSpPr>
        <a:xfrm>
          <a:off x="0" y="0"/>
          <a:ext cx="0" cy="0"/>
          <a:chOff x="0" y="0"/>
          <a:chExt cx="0" cy="0"/>
        </a:xfrm>
      </p:grpSpPr>
      <p:sp>
        <p:nvSpPr>
          <p:cNvPr id="32" name="Google Shape;32;p5"/>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33" name="Google Shape;33;p5"/>
          <p:cNvSpPr txBox="1"/>
          <p:nvPr>
            <p:ph idx="1" type="body"/>
          </p:nvPr>
        </p:nvSpPr>
        <p:spPr>
          <a:xfrm rot="5400000">
            <a:off x="2309019" y="-251619"/>
            <a:ext cx="4525962" cy="82296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34" name="Google Shape;34;p5"/>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5"/>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6" name="Google Shape;36;p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1pPr>
            <a:lvl2pPr indent="0" lvl="1"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2pPr>
            <a:lvl3pPr indent="0" lvl="2"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3pPr>
            <a:lvl4pPr indent="0" lvl="3"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4pPr>
            <a:lvl5pPr indent="0" lvl="4"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5pPr>
            <a:lvl6pPr indent="0" lvl="5"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6pPr>
            <a:lvl7pPr indent="0" lvl="6"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7pPr>
            <a:lvl8pPr indent="0" lvl="7"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8pPr>
            <a:lvl9pPr indent="0" lvl="8"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37" name="Shape 37"/>
        <p:cNvGrpSpPr/>
        <p:nvPr/>
      </p:nvGrpSpPr>
      <p:grpSpPr>
        <a:xfrm>
          <a:off x="0" y="0"/>
          <a:ext cx="0" cy="0"/>
          <a:chOff x="0" y="0"/>
          <a:chExt cx="0" cy="0"/>
        </a:xfrm>
      </p:grpSpPr>
      <p:sp>
        <p:nvSpPr>
          <p:cNvPr id="38" name="Google Shape;38;p6"/>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39" name="Google Shape;39;p6"/>
          <p:cNvSpPr/>
          <p:nvPr>
            <p:ph idx="2" type="pic"/>
          </p:nvPr>
        </p:nvSpPr>
        <p:spPr>
          <a:xfrm>
            <a:off x="1792288" y="612775"/>
            <a:ext cx="5486400" cy="4114800"/>
          </a:xfrm>
          <a:prstGeom prst="rect">
            <a:avLst/>
          </a:prstGeom>
          <a:noFill/>
          <a:ln>
            <a:noFill/>
          </a:ln>
        </p:spPr>
      </p:sp>
      <p:sp>
        <p:nvSpPr>
          <p:cNvPr id="40" name="Google Shape;40;p6"/>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41" name="Google Shape;41;p6"/>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2" name="Google Shape;42;p6"/>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3" name="Google Shape;43;p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1pPr>
            <a:lvl2pPr indent="0" lvl="1"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2pPr>
            <a:lvl3pPr indent="0" lvl="2"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3pPr>
            <a:lvl4pPr indent="0" lvl="3"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4pPr>
            <a:lvl5pPr indent="0" lvl="4"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5pPr>
            <a:lvl6pPr indent="0" lvl="5"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6pPr>
            <a:lvl7pPr indent="0" lvl="6"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7pPr>
            <a:lvl8pPr indent="0" lvl="7"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8pPr>
            <a:lvl9pPr indent="0" lvl="8"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44" name="Shape 44"/>
        <p:cNvGrpSpPr/>
        <p:nvPr/>
      </p:nvGrpSpPr>
      <p:grpSpPr>
        <a:xfrm>
          <a:off x="0" y="0"/>
          <a:ext cx="0" cy="0"/>
          <a:chOff x="0" y="0"/>
          <a:chExt cx="0" cy="0"/>
        </a:xfrm>
      </p:grpSpPr>
      <p:sp>
        <p:nvSpPr>
          <p:cNvPr id="45" name="Google Shape;45;p7"/>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1400"/>
              <a:buNone/>
              <a:defRPr b="1" sz="2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46" name="Google Shape;46;p7"/>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Autofit/>
          </a:bodyPr>
          <a:lstStyle>
            <a:lvl1pPr indent="-431800" lvl="0" marL="457200" algn="l">
              <a:spcBef>
                <a:spcPts val="640"/>
              </a:spcBef>
              <a:spcAft>
                <a:spcPts val="0"/>
              </a:spcAft>
              <a:buClr>
                <a:schemeClr val="dk1"/>
              </a:buClr>
              <a:buSzPts val="3200"/>
              <a:buChar char="•"/>
              <a:defRPr sz="3200"/>
            </a:lvl1pPr>
            <a:lvl2pPr indent="-406400" lvl="1" marL="914400" algn="l">
              <a:spcBef>
                <a:spcPts val="560"/>
              </a:spcBef>
              <a:spcAft>
                <a:spcPts val="0"/>
              </a:spcAft>
              <a:buClr>
                <a:schemeClr val="dk1"/>
              </a:buClr>
              <a:buSzPts val="2800"/>
              <a:buChar char="–"/>
              <a:defRPr sz="2800"/>
            </a:lvl2pPr>
            <a:lvl3pPr indent="-381000" lvl="2" marL="1371600" algn="l">
              <a:spcBef>
                <a:spcPts val="480"/>
              </a:spcBef>
              <a:spcAft>
                <a:spcPts val="0"/>
              </a:spcAft>
              <a:buClr>
                <a:schemeClr val="dk1"/>
              </a:buClr>
              <a:buSzPts val="2400"/>
              <a:buChar char="•"/>
              <a:defRPr sz="2400"/>
            </a:lvl3pPr>
            <a:lvl4pPr indent="-355600" lvl="3" marL="1828800" algn="l">
              <a:spcBef>
                <a:spcPts val="400"/>
              </a:spcBef>
              <a:spcAft>
                <a:spcPts val="0"/>
              </a:spcAft>
              <a:buClr>
                <a:schemeClr val="dk1"/>
              </a:buClr>
              <a:buSzPts val="2000"/>
              <a:buChar char="–"/>
              <a:defRPr sz="2000"/>
            </a:lvl4pPr>
            <a:lvl5pPr indent="-355600" lvl="4" marL="2286000" algn="l">
              <a:spcBef>
                <a:spcPts val="400"/>
              </a:spcBef>
              <a:spcAft>
                <a:spcPts val="0"/>
              </a:spcAft>
              <a:buClr>
                <a:schemeClr val="dk1"/>
              </a:buClr>
              <a:buSzPts val="2000"/>
              <a:buChar char="»"/>
              <a:defRPr sz="2000"/>
            </a:lvl5pPr>
            <a:lvl6pPr indent="-355600" lvl="5" marL="2743200" algn="l">
              <a:spcBef>
                <a:spcPts val="400"/>
              </a:spcBef>
              <a:spcAft>
                <a:spcPts val="0"/>
              </a:spcAft>
              <a:buClr>
                <a:schemeClr val="dk1"/>
              </a:buClr>
              <a:buSzPts val="2000"/>
              <a:buChar char="•"/>
              <a:defRPr sz="2000"/>
            </a:lvl6pPr>
            <a:lvl7pPr indent="-355600" lvl="6" marL="3200400" algn="l">
              <a:spcBef>
                <a:spcPts val="400"/>
              </a:spcBef>
              <a:spcAft>
                <a:spcPts val="0"/>
              </a:spcAft>
              <a:buClr>
                <a:schemeClr val="dk1"/>
              </a:buClr>
              <a:buSzPts val="2000"/>
              <a:buChar char="•"/>
              <a:defRPr sz="2000"/>
            </a:lvl7pPr>
            <a:lvl8pPr indent="-355600" lvl="7" marL="3657600" algn="l">
              <a:spcBef>
                <a:spcPts val="400"/>
              </a:spcBef>
              <a:spcAft>
                <a:spcPts val="0"/>
              </a:spcAft>
              <a:buClr>
                <a:schemeClr val="dk1"/>
              </a:buClr>
              <a:buSzPts val="2000"/>
              <a:buChar char="•"/>
              <a:defRPr sz="2000"/>
            </a:lvl8pPr>
            <a:lvl9pPr indent="-355600" lvl="8" marL="4114800" algn="l">
              <a:spcBef>
                <a:spcPts val="400"/>
              </a:spcBef>
              <a:spcAft>
                <a:spcPts val="0"/>
              </a:spcAft>
              <a:buClr>
                <a:schemeClr val="dk1"/>
              </a:buClr>
              <a:buSzPts val="2000"/>
              <a:buChar char="•"/>
              <a:defRPr sz="2000"/>
            </a:lvl9pPr>
          </a:lstStyle>
          <a:p/>
        </p:txBody>
      </p:sp>
      <p:sp>
        <p:nvSpPr>
          <p:cNvPr id="47" name="Google Shape;47;p7"/>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48" name="Google Shape;48;p7"/>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9" name="Google Shape;49;p7"/>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0" name="Google Shape;50;p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1pPr>
            <a:lvl2pPr indent="0" lvl="1"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2pPr>
            <a:lvl3pPr indent="0" lvl="2"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3pPr>
            <a:lvl4pPr indent="0" lvl="3"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4pPr>
            <a:lvl5pPr indent="0" lvl="4"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5pPr>
            <a:lvl6pPr indent="0" lvl="5"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6pPr>
            <a:lvl7pPr indent="0" lvl="6"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7pPr>
            <a:lvl8pPr indent="0" lvl="7"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8pPr>
            <a:lvl9pPr indent="0" lvl="8"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1" name="Shape 51"/>
        <p:cNvGrpSpPr/>
        <p:nvPr/>
      </p:nvGrpSpPr>
      <p:grpSpPr>
        <a:xfrm>
          <a:off x="0" y="0"/>
          <a:ext cx="0" cy="0"/>
          <a:chOff x="0" y="0"/>
          <a:chExt cx="0" cy="0"/>
        </a:xfrm>
      </p:grpSpPr>
      <p:sp>
        <p:nvSpPr>
          <p:cNvPr id="52" name="Google Shape;52;p8"/>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53" name="Google Shape;53;p8"/>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4" name="Google Shape;54;p8"/>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5" name="Google Shape;55;p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1pPr>
            <a:lvl2pPr indent="0" lvl="1"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2pPr>
            <a:lvl3pPr indent="0" lvl="2"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3pPr>
            <a:lvl4pPr indent="0" lvl="3"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4pPr>
            <a:lvl5pPr indent="0" lvl="4"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5pPr>
            <a:lvl6pPr indent="0" lvl="5"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6pPr>
            <a:lvl7pPr indent="0" lvl="6"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7pPr>
            <a:lvl8pPr indent="0" lvl="7"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8pPr>
            <a:lvl9pPr indent="0" lvl="8"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56" name="Shape 56"/>
        <p:cNvGrpSpPr/>
        <p:nvPr/>
      </p:nvGrpSpPr>
      <p:grpSpPr>
        <a:xfrm>
          <a:off x="0" y="0"/>
          <a:ext cx="0" cy="0"/>
          <a:chOff x="0" y="0"/>
          <a:chExt cx="0" cy="0"/>
        </a:xfrm>
      </p:grpSpPr>
      <p:sp>
        <p:nvSpPr>
          <p:cNvPr id="57" name="Google Shape;57;p9"/>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58" name="Google Shape;58;p9"/>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59" name="Google Shape;59;p9"/>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60" name="Google Shape;60;p9"/>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61" name="Google Shape;61;p9"/>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62" name="Google Shape;62;p9"/>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3" name="Google Shape;63;p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4" name="Google Shape;64;p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1pPr>
            <a:lvl2pPr indent="0" lvl="1"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2pPr>
            <a:lvl3pPr indent="0" lvl="2"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3pPr>
            <a:lvl4pPr indent="0" lvl="3"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4pPr>
            <a:lvl5pPr indent="0" lvl="4"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5pPr>
            <a:lvl6pPr indent="0" lvl="5"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6pPr>
            <a:lvl7pPr indent="0" lvl="6"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7pPr>
            <a:lvl8pPr indent="0" lvl="7"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8pPr>
            <a:lvl9pPr indent="0" lvl="8"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65" name="Shape 65"/>
        <p:cNvGrpSpPr/>
        <p:nvPr/>
      </p:nvGrpSpPr>
      <p:grpSpPr>
        <a:xfrm>
          <a:off x="0" y="0"/>
          <a:ext cx="0" cy="0"/>
          <a:chOff x="0" y="0"/>
          <a:chExt cx="0" cy="0"/>
        </a:xfrm>
      </p:grpSpPr>
      <p:sp>
        <p:nvSpPr>
          <p:cNvPr id="66" name="Google Shape;66;p10"/>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p:txBody>
      </p:sp>
      <p:sp>
        <p:nvSpPr>
          <p:cNvPr id="67" name="Google Shape;67;p10"/>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68" name="Google Shape;68;p10"/>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69" name="Google Shape;69;p10"/>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sz="1200">
                <a:solidFill>
                  <a:srgbClr val="898989"/>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10"/>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1" name="Google Shape;71;p1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1pPr>
            <a:lvl2pPr indent="0" lvl="1"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2pPr>
            <a:lvl3pPr indent="0" lvl="2"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3pPr>
            <a:lvl4pPr indent="0" lvl="3"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4pPr>
            <a:lvl5pPr indent="0" lvl="4"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5pPr>
            <a:lvl6pPr indent="0" lvl="5"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6pPr>
            <a:lvl7pPr indent="0" lvl="6"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7pPr>
            <a:lvl8pPr indent="0" lvl="7"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8pPr>
            <a:lvl9pPr indent="0" lvl="8" marL="0" marR="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404040"/>
        </a:soli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4400" u="none" cap="none" strike="noStrike">
                <a:solidFill>
                  <a:schemeClr val="dk1"/>
                </a:solidFill>
                <a:latin typeface="Oi"/>
                <a:ea typeface="Oi"/>
                <a:cs typeface="Oi"/>
                <a:sym typeface="Oi"/>
              </a:defRPr>
            </a:lvl1pPr>
            <a:lvl2pPr lvl="1" marR="0" rtl="0" algn="ctr">
              <a:spcBef>
                <a:spcPts val="0"/>
              </a:spcBef>
              <a:spcAft>
                <a:spcPts val="0"/>
              </a:spcAft>
              <a:buSzPts val="1400"/>
              <a:buNone/>
              <a:defRPr b="0" i="0" sz="4400" u="none" cap="none" strike="noStrike">
                <a:solidFill>
                  <a:schemeClr val="dk1"/>
                </a:solidFill>
                <a:latin typeface="Oi"/>
                <a:ea typeface="Oi"/>
                <a:cs typeface="Oi"/>
                <a:sym typeface="Oi"/>
              </a:defRPr>
            </a:lvl2pPr>
            <a:lvl3pPr lvl="2" marR="0" rtl="0" algn="ctr">
              <a:spcBef>
                <a:spcPts val="0"/>
              </a:spcBef>
              <a:spcAft>
                <a:spcPts val="0"/>
              </a:spcAft>
              <a:buSzPts val="1400"/>
              <a:buNone/>
              <a:defRPr b="0" i="0" sz="4400" u="none" cap="none" strike="noStrike">
                <a:solidFill>
                  <a:schemeClr val="dk1"/>
                </a:solidFill>
                <a:latin typeface="Oi"/>
                <a:ea typeface="Oi"/>
                <a:cs typeface="Oi"/>
                <a:sym typeface="Oi"/>
              </a:defRPr>
            </a:lvl3pPr>
            <a:lvl4pPr lvl="3" marR="0" rtl="0" algn="ctr">
              <a:spcBef>
                <a:spcPts val="0"/>
              </a:spcBef>
              <a:spcAft>
                <a:spcPts val="0"/>
              </a:spcAft>
              <a:buSzPts val="1400"/>
              <a:buNone/>
              <a:defRPr b="0" i="0" sz="4400" u="none" cap="none" strike="noStrike">
                <a:solidFill>
                  <a:schemeClr val="dk1"/>
                </a:solidFill>
                <a:latin typeface="Oi"/>
                <a:ea typeface="Oi"/>
                <a:cs typeface="Oi"/>
                <a:sym typeface="Oi"/>
              </a:defRPr>
            </a:lvl4pPr>
            <a:lvl5pPr lvl="4" marR="0" rtl="0" algn="ctr">
              <a:spcBef>
                <a:spcPts val="0"/>
              </a:spcBef>
              <a:spcAft>
                <a:spcPts val="0"/>
              </a:spcAft>
              <a:buSzPts val="1400"/>
              <a:buNone/>
              <a:defRPr b="0" i="0" sz="4400" u="none" cap="none" strike="noStrike">
                <a:solidFill>
                  <a:schemeClr val="dk1"/>
                </a:solidFill>
                <a:latin typeface="Oi"/>
                <a:ea typeface="Oi"/>
                <a:cs typeface="Oi"/>
                <a:sym typeface="Oi"/>
              </a:defRPr>
            </a:lvl5pPr>
            <a:lvl6pPr lvl="5"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6pPr>
            <a:lvl7pPr lvl="6"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7pPr>
            <a:lvl8pPr lvl="7"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8pPr>
            <a:lvl9pPr lvl="8" marR="0" rtl="0" algn="ctr">
              <a:spcBef>
                <a:spcPts val="0"/>
              </a:spcBef>
              <a:spcAft>
                <a:spcPts val="0"/>
              </a:spcAft>
              <a:buSzPts val="1400"/>
              <a:buNone/>
              <a:defRPr b="0" i="0" sz="4400" u="none" cap="none" strike="noStrike">
                <a:solidFill>
                  <a:schemeClr val="dk1"/>
                </a:solidFill>
                <a:latin typeface="Calibri"/>
                <a:ea typeface="Calibri"/>
                <a:cs typeface="Calibri"/>
                <a:sym typeface="Calibri"/>
              </a:defRPr>
            </a:lvl9pPr>
          </a:lstStyle>
          <a:p/>
        </p:txBody>
      </p:sp>
      <p:sp>
        <p:nvSpPr>
          <p:cNvPr id="11" name="Google Shape;11;p1"/>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Oi"/>
                <a:ea typeface="Oi"/>
                <a:cs typeface="Oi"/>
                <a:sym typeface="O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Oi"/>
                <a:ea typeface="Oi"/>
                <a:cs typeface="Oi"/>
                <a:sym typeface="O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Oi"/>
                <a:ea typeface="Oi"/>
                <a:cs typeface="Oi"/>
                <a:sym typeface="O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Oi"/>
                <a:ea typeface="Oi"/>
                <a:cs typeface="Oi"/>
                <a:sym typeface="O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Oi"/>
                <a:ea typeface="Oi"/>
                <a:cs typeface="Oi"/>
                <a:sym typeface="O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Oi"/>
                <a:ea typeface="Oi"/>
                <a:cs typeface="Oi"/>
                <a:sym typeface="O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Oi"/>
                <a:ea typeface="Oi"/>
                <a:cs typeface="Oi"/>
                <a:sym typeface="O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Oi"/>
                <a:ea typeface="Oi"/>
                <a:cs typeface="Oi"/>
                <a:sym typeface="O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Oi"/>
                <a:ea typeface="Oi"/>
                <a:cs typeface="Oi"/>
                <a:sym typeface="Oi"/>
              </a:defRPr>
            </a:lvl9pPr>
          </a:lstStyle>
          <a:p/>
        </p:txBody>
      </p:sp>
      <p:sp>
        <p:nvSpPr>
          <p:cNvPr id="12" name="Google Shape;12;p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SzPts val="1400"/>
              <a:buNone/>
              <a:defRPr b="0" i="0" sz="1200" u="none" cap="none" strike="noStrike">
                <a:solidFill>
                  <a:srgbClr val="898989"/>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3" name="Google Shape;13;p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4" name="Google Shape;14;p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1pPr>
            <a:lvl2pPr indent="0" lvl="1" marL="0" marR="0" rtl="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2pPr>
            <a:lvl3pPr indent="0" lvl="2" marL="0" marR="0" rtl="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3pPr>
            <a:lvl4pPr indent="0" lvl="3" marL="0" marR="0" rtl="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4pPr>
            <a:lvl5pPr indent="0" lvl="4" marL="0" marR="0" rtl="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5pPr>
            <a:lvl6pPr indent="0" lvl="5" marL="0" marR="0" rtl="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6pPr>
            <a:lvl7pPr indent="0" lvl="6" marL="0" marR="0" rtl="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7pPr>
            <a:lvl8pPr indent="0" lvl="7" marL="0" marR="0" rtl="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8pPr>
            <a:lvl9pPr indent="0" lvl="8" marL="0" marR="0" rtl="0" algn="r">
              <a:lnSpc>
                <a:spcPct val="100000"/>
              </a:lnSpc>
              <a:spcBef>
                <a:spcPts val="0"/>
              </a:spcBef>
              <a:spcAft>
                <a:spcPts val="0"/>
              </a:spcAft>
              <a:buClr>
                <a:srgbClr val="898989"/>
              </a:buClr>
              <a:buSzPts val="1200"/>
              <a:buFont typeface="Arial"/>
              <a:buNone/>
              <a:defRPr b="0" i="0" sz="1200" u="none" cap="none" strike="noStrike">
                <a:solidFill>
                  <a:srgbClr val="898989"/>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sz="1400">
              <a:solidFill>
                <a:srgbClr val="000000"/>
              </a:solidFill>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sp>
        <p:nvSpPr>
          <p:cNvPr id="88" name="Google Shape;88;p13"/>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A6CE39"/>
              </a:buClr>
              <a:buSzPts val="2000"/>
              <a:buFont typeface="Oi"/>
              <a:buNone/>
            </a:pPr>
            <a:r>
              <a:rPr b="0" i="1" lang="en-US" sz="2000" u="none">
                <a:solidFill>
                  <a:srgbClr val="A6CE39"/>
                </a:solidFill>
                <a:latin typeface="Oi"/>
                <a:ea typeface="Oi"/>
                <a:cs typeface="Oi"/>
                <a:sym typeface="Oi"/>
              </a:rPr>
              <a:t>Alison Murray (D)</a:t>
            </a:r>
            <a:br>
              <a:rPr b="0" i="1" lang="en-US" sz="2000" u="none">
                <a:solidFill>
                  <a:srgbClr val="A6CE39"/>
                </a:solidFill>
                <a:latin typeface="Oi"/>
                <a:ea typeface="Oi"/>
                <a:cs typeface="Oi"/>
                <a:sym typeface="Oi"/>
              </a:rPr>
            </a:br>
            <a:r>
              <a:rPr b="0" i="1" lang="en-US" sz="2000" u="none">
                <a:solidFill>
                  <a:srgbClr val="A6CE39"/>
                </a:solidFill>
                <a:latin typeface="Oi"/>
                <a:ea typeface="Oi"/>
                <a:cs typeface="Oi"/>
                <a:sym typeface="Oi"/>
              </a:rPr>
              <a:t>Sarah Hentschel (F)</a:t>
            </a:r>
            <a:endParaRPr/>
          </a:p>
        </p:txBody>
      </p:sp>
      <p:sp>
        <p:nvSpPr>
          <p:cNvPr id="89" name="Google Shape;89;p13"/>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rtl="0" algn="ctr">
              <a:lnSpc>
                <a:spcPct val="100000"/>
              </a:lnSpc>
              <a:spcBef>
                <a:spcPts val="0"/>
              </a:spcBef>
              <a:spcAft>
                <a:spcPts val="0"/>
              </a:spcAft>
              <a:buClr>
                <a:schemeClr val="dk1"/>
              </a:buClr>
              <a:buSzPts val="4400"/>
              <a:buNone/>
            </a:pPr>
            <a:r>
              <a:t/>
            </a:r>
            <a:endParaRPr b="0" i="0" sz="4400" u="none">
              <a:solidFill>
                <a:srgbClr val="A6CE39"/>
              </a:solidFill>
              <a:latin typeface="Oi"/>
              <a:ea typeface="Oi"/>
              <a:cs typeface="Oi"/>
              <a:sym typeface="Oi"/>
            </a:endParaRPr>
          </a:p>
          <a:p>
            <a:pPr indent="-342900" lvl="0" marL="342900" rtl="0" algn="ctr">
              <a:lnSpc>
                <a:spcPct val="100000"/>
              </a:lnSpc>
              <a:spcBef>
                <a:spcPts val="880"/>
              </a:spcBef>
              <a:spcAft>
                <a:spcPts val="0"/>
              </a:spcAft>
              <a:buClr>
                <a:srgbClr val="A6CE39"/>
              </a:buClr>
              <a:buSzPts val="4400"/>
              <a:buNone/>
            </a:pPr>
            <a:r>
              <a:rPr b="0" i="0" lang="en-US" sz="4400" u="none">
                <a:solidFill>
                  <a:srgbClr val="A6CE39"/>
                </a:solidFill>
                <a:latin typeface="Oi"/>
                <a:ea typeface="Oi"/>
                <a:cs typeface="Oi"/>
                <a:sym typeface="Oi"/>
              </a:rPr>
              <a:t>The Courts’ Treatment of ‘Mitigation’ Clauses</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1" name="Shape 141"/>
        <p:cNvGrpSpPr/>
        <p:nvPr/>
      </p:nvGrpSpPr>
      <p:grpSpPr>
        <a:xfrm>
          <a:off x="0" y="0"/>
          <a:ext cx="0" cy="0"/>
          <a:chOff x="0" y="0"/>
          <a:chExt cx="0" cy="0"/>
        </a:xfrm>
      </p:grpSpPr>
      <p:sp>
        <p:nvSpPr>
          <p:cNvPr id="142" name="Google Shape;142;p22"/>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92D050"/>
              </a:buClr>
              <a:buSzPts val="4000"/>
              <a:buFont typeface="Oi"/>
              <a:buNone/>
            </a:pPr>
            <a:r>
              <a:rPr b="0" i="0" lang="en-US" sz="4000" u="none">
                <a:solidFill>
                  <a:srgbClr val="92D050"/>
                </a:solidFill>
                <a:latin typeface="Oi"/>
                <a:ea typeface="Oi"/>
                <a:cs typeface="Oi"/>
                <a:sym typeface="Oi"/>
              </a:rPr>
              <a:t>Rehabilitation: Judicial Considerations </a:t>
            </a:r>
            <a:endParaRPr/>
          </a:p>
        </p:txBody>
      </p:sp>
      <p:sp>
        <p:nvSpPr>
          <p:cNvPr id="143" name="Google Shape;143;p22"/>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rgbClr val="A6CE39"/>
              </a:buClr>
              <a:buSzPts val="3200"/>
              <a:buFont typeface="Arial"/>
              <a:buChar char="•"/>
            </a:pPr>
            <a:r>
              <a:rPr b="0" i="1" lang="en-US" sz="3200" u="none">
                <a:solidFill>
                  <a:srgbClr val="A6CE39"/>
                </a:solidFill>
                <a:latin typeface="Oi"/>
                <a:ea typeface="Oi"/>
                <a:cs typeface="Oi"/>
                <a:sym typeface="Oi"/>
              </a:rPr>
              <a:t>Fulton</a:t>
            </a:r>
            <a:r>
              <a:rPr b="0" i="0" lang="en-US" sz="3200" u="none">
                <a:solidFill>
                  <a:srgbClr val="F2F2F2"/>
                </a:solidFill>
                <a:latin typeface="Oi"/>
                <a:ea typeface="Oi"/>
                <a:cs typeface="Oi"/>
                <a:sym typeface="Oi"/>
              </a:rPr>
              <a:t>, continued. </a:t>
            </a:r>
            <a:endParaRPr/>
          </a:p>
          <a:p>
            <a:pPr indent="-285750" lvl="1" marL="742950" marR="0" rtl="0" algn="l">
              <a:lnSpc>
                <a:spcPct val="100000"/>
              </a:lnSpc>
              <a:spcBef>
                <a:spcPts val="560"/>
              </a:spcBef>
              <a:spcAft>
                <a:spcPts val="0"/>
              </a:spcAft>
              <a:buClr>
                <a:srgbClr val="F2F2F2"/>
              </a:buClr>
              <a:buSzPts val="2800"/>
              <a:buFont typeface="Arial"/>
              <a:buChar char="–"/>
            </a:pPr>
            <a:r>
              <a:rPr b="0" i="0" lang="en-US" sz="2800" u="none" cap="none" strike="noStrike">
                <a:solidFill>
                  <a:srgbClr val="F2F2F2"/>
                </a:solidFill>
                <a:latin typeface="Oi"/>
                <a:ea typeface="Oi"/>
                <a:cs typeface="Oi"/>
                <a:sym typeface="Oi"/>
              </a:rPr>
              <a:t>1) Risk to the plaintiff in accepting treatment; </a:t>
            </a:r>
            <a:endParaRPr/>
          </a:p>
          <a:p>
            <a:pPr indent="-285750" lvl="1" marL="742950" marR="0" rtl="0" algn="l">
              <a:lnSpc>
                <a:spcPct val="100000"/>
              </a:lnSpc>
              <a:spcBef>
                <a:spcPts val="560"/>
              </a:spcBef>
              <a:spcAft>
                <a:spcPts val="0"/>
              </a:spcAft>
              <a:buClr>
                <a:srgbClr val="F2F2F2"/>
              </a:buClr>
              <a:buSzPts val="2800"/>
              <a:buFont typeface="Arial"/>
              <a:buChar char="–"/>
            </a:pPr>
            <a:r>
              <a:rPr b="0" i="0" lang="en-US" sz="2800" u="none" cap="none" strike="noStrike">
                <a:solidFill>
                  <a:srgbClr val="F2F2F2"/>
                </a:solidFill>
                <a:latin typeface="Oi"/>
                <a:ea typeface="Oi"/>
                <a:cs typeface="Oi"/>
                <a:sym typeface="Oi"/>
              </a:rPr>
              <a:t>2) The potential benefit of the treatment; and </a:t>
            </a:r>
            <a:endParaRPr/>
          </a:p>
          <a:p>
            <a:pPr indent="-285750" lvl="1" marL="742950" marR="0" rtl="0" algn="l">
              <a:lnSpc>
                <a:spcPct val="100000"/>
              </a:lnSpc>
              <a:spcBef>
                <a:spcPts val="560"/>
              </a:spcBef>
              <a:spcAft>
                <a:spcPts val="0"/>
              </a:spcAft>
              <a:buClr>
                <a:srgbClr val="F2F2F2"/>
              </a:buClr>
              <a:buSzPts val="2800"/>
              <a:buFont typeface="Arial"/>
              <a:buChar char="–"/>
            </a:pPr>
            <a:r>
              <a:rPr b="0" i="0" lang="en-US" sz="2800" u="none" cap="none" strike="noStrike">
                <a:solidFill>
                  <a:srgbClr val="F2F2F2"/>
                </a:solidFill>
                <a:latin typeface="Oi"/>
                <a:ea typeface="Oi"/>
                <a:cs typeface="Oi"/>
                <a:sym typeface="Oi"/>
              </a:rPr>
              <a:t>3) The gravity of the consequences in refusing treatment</a:t>
            </a:r>
            <a:endParaRPr/>
          </a:p>
          <a:p>
            <a:pPr indent="-165100" lvl="0" marL="342900" marR="0" rtl="0" algn="l">
              <a:spcBef>
                <a:spcPts val="560"/>
              </a:spcBef>
              <a:spcAft>
                <a:spcPts val="0"/>
              </a:spcAft>
              <a:buClr>
                <a:schemeClr val="dk1"/>
              </a:buClr>
              <a:buSzPts val="2800"/>
              <a:buFont typeface="Arial"/>
              <a:buNone/>
            </a:pPr>
            <a:r>
              <a:t/>
            </a:r>
            <a:endParaRPr b="0" i="0" sz="2800" u="none" cap="none" strike="noStrike">
              <a:solidFill>
                <a:srgbClr val="F2F2F2"/>
              </a:solidFill>
              <a:latin typeface="Oi"/>
              <a:ea typeface="Oi"/>
              <a:cs typeface="Oi"/>
              <a:sym typeface="Oi"/>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7" name="Shape 147"/>
        <p:cNvGrpSpPr/>
        <p:nvPr/>
      </p:nvGrpSpPr>
      <p:grpSpPr>
        <a:xfrm>
          <a:off x="0" y="0"/>
          <a:ext cx="0" cy="0"/>
          <a:chOff x="0" y="0"/>
          <a:chExt cx="0" cy="0"/>
        </a:xfrm>
      </p:grpSpPr>
      <p:sp>
        <p:nvSpPr>
          <p:cNvPr id="148" name="Google Shape;148;p23"/>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92D050"/>
              </a:buClr>
              <a:buSzPts val="4400"/>
              <a:buFont typeface="Oi"/>
              <a:buNone/>
            </a:pPr>
            <a:r>
              <a:rPr b="0" i="0" lang="en-US" sz="4400" u="none">
                <a:solidFill>
                  <a:srgbClr val="92D050"/>
                </a:solidFill>
                <a:latin typeface="Oi"/>
                <a:ea typeface="Oi"/>
                <a:cs typeface="Oi"/>
                <a:sym typeface="Oi"/>
              </a:rPr>
              <a:t>Rehabilitation</a:t>
            </a:r>
            <a:endParaRPr/>
          </a:p>
        </p:txBody>
      </p:sp>
      <p:sp>
        <p:nvSpPr>
          <p:cNvPr id="149" name="Google Shape;149;p23"/>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rgbClr val="A6CE39"/>
              </a:buClr>
              <a:buSzPts val="3200"/>
              <a:buFont typeface="Arial"/>
              <a:buChar char="•"/>
            </a:pPr>
            <a:r>
              <a:rPr b="0" i="1" lang="en-US" sz="3200" u="none">
                <a:solidFill>
                  <a:srgbClr val="A6CE39"/>
                </a:solidFill>
                <a:latin typeface="Oi"/>
                <a:ea typeface="Oi"/>
                <a:cs typeface="Oi"/>
                <a:sym typeface="Oi"/>
              </a:rPr>
              <a:t>Fulton</a:t>
            </a:r>
            <a:r>
              <a:rPr b="0" i="0" lang="en-US" sz="3200" u="none">
                <a:solidFill>
                  <a:srgbClr val="F2F2F2"/>
                </a:solidFill>
                <a:latin typeface="Oi"/>
                <a:ea typeface="Oi"/>
                <a:cs typeface="Oi"/>
                <a:sym typeface="Oi"/>
              </a:rPr>
              <a:t>, continued. </a:t>
            </a:r>
            <a:endParaRPr/>
          </a:p>
          <a:p>
            <a:pPr indent="-342900" lvl="0" marL="342900" marR="0" rtl="0" algn="l">
              <a:lnSpc>
                <a:spcPct val="100000"/>
              </a:lnSpc>
              <a:spcBef>
                <a:spcPts val="400"/>
              </a:spcBef>
              <a:spcAft>
                <a:spcPts val="0"/>
              </a:spcAft>
              <a:buClr>
                <a:srgbClr val="F2F2F2"/>
              </a:buClr>
              <a:buSzPts val="2000"/>
              <a:buFont typeface="Arial"/>
              <a:buChar char="•"/>
            </a:pPr>
            <a:r>
              <a:rPr b="0" i="0" lang="en-US" sz="2000" u="none">
                <a:solidFill>
                  <a:srgbClr val="F2F2F2"/>
                </a:solidFill>
                <a:latin typeface="Oi"/>
                <a:ea typeface="Oi"/>
                <a:cs typeface="Oi"/>
                <a:sym typeface="Oi"/>
              </a:rPr>
              <a:t>“Impecuniosity” is not an excuse but something that should be looked at carefully. </a:t>
            </a:r>
            <a:endParaRPr/>
          </a:p>
          <a:p>
            <a:pPr indent="-342900" lvl="0" marL="342900" marR="0" rtl="0" algn="l">
              <a:lnSpc>
                <a:spcPct val="100000"/>
              </a:lnSpc>
              <a:spcBef>
                <a:spcPts val="400"/>
              </a:spcBef>
              <a:spcAft>
                <a:spcPts val="0"/>
              </a:spcAft>
              <a:buClr>
                <a:srgbClr val="F2F2F2"/>
              </a:buClr>
              <a:buSzPts val="2000"/>
              <a:buFont typeface="Arial"/>
              <a:buChar char="•"/>
            </a:pPr>
            <a:r>
              <a:rPr b="0" i="0" lang="en-US" sz="2000" u="none">
                <a:solidFill>
                  <a:srgbClr val="F2F2F2"/>
                </a:solidFill>
                <a:latin typeface="Oi"/>
                <a:ea typeface="Oi"/>
                <a:cs typeface="Oi"/>
                <a:sym typeface="Oi"/>
              </a:rPr>
              <a:t>Had it been made clear enough to the insured that physio would benefit him? (para 59) “…I would be more inclined to find Mr. Fulton had failed in his duty to mitigate.” Specialist 1 did not include it in his ‘recommendations. Specialist 2 “I am somewhat limited in any therapeutic suggestions…” </a:t>
            </a:r>
            <a:endParaRPr/>
          </a:p>
          <a:p>
            <a:pPr indent="-342900" lvl="0" marL="342900" marR="0" rtl="0" algn="l">
              <a:lnSpc>
                <a:spcPct val="100000"/>
              </a:lnSpc>
              <a:spcBef>
                <a:spcPts val="400"/>
              </a:spcBef>
              <a:spcAft>
                <a:spcPts val="0"/>
              </a:spcAft>
              <a:buClr>
                <a:srgbClr val="F2F2F2"/>
              </a:buClr>
              <a:buSzPts val="2000"/>
              <a:buFont typeface="Arial"/>
              <a:buChar char="•"/>
            </a:pPr>
            <a:r>
              <a:rPr b="0" i="0" lang="en-US" sz="2000" u="none">
                <a:solidFill>
                  <a:srgbClr val="F2F2F2"/>
                </a:solidFill>
                <a:latin typeface="Oi"/>
                <a:ea typeface="Oi"/>
                <a:cs typeface="Oi"/>
                <a:sym typeface="Oi"/>
              </a:rPr>
              <a:t>Others did not exhibit ‘confidence’ that it would ‘result in significant improvement’. </a:t>
            </a:r>
            <a:endParaRPr/>
          </a:p>
          <a:p>
            <a:pPr indent="-342900" lvl="0" marL="342900" marR="0" rtl="0" algn="l">
              <a:lnSpc>
                <a:spcPct val="100000"/>
              </a:lnSpc>
              <a:spcBef>
                <a:spcPts val="400"/>
              </a:spcBef>
              <a:spcAft>
                <a:spcPts val="0"/>
              </a:spcAft>
              <a:buClr>
                <a:srgbClr val="F2F2F2"/>
              </a:buClr>
              <a:buSzPts val="2000"/>
              <a:buFont typeface="Arial"/>
              <a:buChar char="•"/>
            </a:pPr>
            <a:r>
              <a:rPr b="0" i="0" lang="en-US" sz="2000" u="none">
                <a:solidFill>
                  <a:srgbClr val="F2F2F2"/>
                </a:solidFill>
                <a:latin typeface="Oi"/>
                <a:ea typeface="Oi"/>
                <a:cs typeface="Oi"/>
                <a:sym typeface="Oi"/>
              </a:rPr>
              <a:t>He was demoralized and depressed. He did discuss it with his doctor. It would be quite reasonable in the circumstances to conclude it would not help. </a:t>
            </a:r>
            <a:endParaRPr/>
          </a:p>
          <a:p>
            <a:pPr indent="-215900" lvl="0" marL="342900" marR="0" rtl="0" algn="l">
              <a:spcBef>
                <a:spcPts val="400"/>
              </a:spcBef>
              <a:spcAft>
                <a:spcPts val="0"/>
              </a:spcAft>
              <a:buClr>
                <a:schemeClr val="dk1"/>
              </a:buClr>
              <a:buSzPts val="2000"/>
              <a:buFont typeface="Arial"/>
              <a:buNone/>
            </a:pPr>
            <a:r>
              <a:t/>
            </a:r>
            <a:endParaRPr b="0" i="0" sz="2000" u="none">
              <a:solidFill>
                <a:srgbClr val="F2F2F2"/>
              </a:solidFill>
              <a:latin typeface="Oi"/>
              <a:ea typeface="Oi"/>
              <a:cs typeface="Oi"/>
              <a:sym typeface="Oi"/>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3" name="Shape 153"/>
        <p:cNvGrpSpPr/>
        <p:nvPr/>
      </p:nvGrpSpPr>
      <p:grpSpPr>
        <a:xfrm>
          <a:off x="0" y="0"/>
          <a:ext cx="0" cy="0"/>
          <a:chOff x="0" y="0"/>
          <a:chExt cx="0" cy="0"/>
        </a:xfrm>
      </p:grpSpPr>
      <p:sp>
        <p:nvSpPr>
          <p:cNvPr id="154" name="Google Shape;154;p24"/>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A6CE39"/>
              </a:buClr>
              <a:buSzPts val="4400"/>
              <a:buFont typeface="Oi"/>
              <a:buNone/>
            </a:pPr>
            <a:r>
              <a:rPr b="0" i="0" lang="en-US" sz="4400" u="none">
                <a:solidFill>
                  <a:srgbClr val="A6CE39"/>
                </a:solidFill>
                <a:latin typeface="Oi"/>
                <a:ea typeface="Oi"/>
                <a:cs typeface="Oi"/>
                <a:sym typeface="Oi"/>
              </a:rPr>
              <a:t>Rehabilitation</a:t>
            </a:r>
            <a:endParaRPr/>
          </a:p>
        </p:txBody>
      </p:sp>
      <p:sp>
        <p:nvSpPr>
          <p:cNvPr id="155" name="Google Shape;155;p24"/>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rgbClr val="F2F2F2"/>
              </a:buClr>
              <a:buSzPts val="2000"/>
              <a:buFont typeface="Arial"/>
              <a:buChar char="•"/>
            </a:pPr>
            <a:r>
              <a:rPr b="0" i="0" lang="en-US" sz="2000" u="none">
                <a:solidFill>
                  <a:srgbClr val="F2F2F2"/>
                </a:solidFill>
                <a:latin typeface="Oi"/>
                <a:ea typeface="Oi"/>
                <a:cs typeface="Oi"/>
                <a:sym typeface="Oi"/>
              </a:rPr>
              <a:t>“”I do not find that during the relevant time period Mr. Fulton had notice, either from the insurer or his doctors, that physiotherapy could result in his return to work. He was participating in an exercise program under the care of his GP. He appears to have cooperated with his doctors in all other respects. I do not find that he was in breach of his duty to mitigate.” para 61</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9" name="Shape 159"/>
        <p:cNvGrpSpPr/>
        <p:nvPr/>
      </p:nvGrpSpPr>
      <p:grpSpPr>
        <a:xfrm>
          <a:off x="0" y="0"/>
          <a:ext cx="0" cy="0"/>
          <a:chOff x="0" y="0"/>
          <a:chExt cx="0" cy="0"/>
        </a:xfrm>
      </p:grpSpPr>
      <p:sp>
        <p:nvSpPr>
          <p:cNvPr id="160" name="Google Shape;160;p25"/>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A6CE39"/>
              </a:buClr>
              <a:buSzPts val="3600"/>
              <a:buFont typeface="Oi"/>
              <a:buNone/>
            </a:pPr>
            <a:r>
              <a:rPr b="0" i="0" lang="en-US" sz="3600" u="none">
                <a:solidFill>
                  <a:srgbClr val="A6CE39"/>
                </a:solidFill>
                <a:latin typeface="Oi"/>
                <a:ea typeface="Oi"/>
                <a:cs typeface="Oi"/>
                <a:sym typeface="Oi"/>
              </a:rPr>
              <a:t>Part 1 ‘Mitigation’ Clauses Summary</a:t>
            </a:r>
            <a:endParaRPr/>
          </a:p>
        </p:txBody>
      </p:sp>
      <p:sp>
        <p:nvSpPr>
          <p:cNvPr id="161" name="Google Shape;161;p25"/>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rtl="0" algn="l">
              <a:lnSpc>
                <a:spcPct val="80000"/>
              </a:lnSpc>
              <a:spcBef>
                <a:spcPts val="0"/>
              </a:spcBef>
              <a:spcAft>
                <a:spcPts val="0"/>
              </a:spcAft>
              <a:buClr>
                <a:srgbClr val="A6CE39"/>
              </a:buClr>
              <a:buSzPts val="2000"/>
              <a:buFont typeface="Arial"/>
              <a:buChar char="•"/>
            </a:pPr>
            <a:r>
              <a:rPr b="0" i="1" lang="en-US" sz="2000" u="none">
                <a:solidFill>
                  <a:srgbClr val="A6CE39"/>
                </a:solidFill>
                <a:latin typeface="Oi"/>
                <a:ea typeface="Oi"/>
                <a:cs typeface="Oi"/>
                <a:sym typeface="Oi"/>
              </a:rPr>
              <a:t>Branco v. American Home </a:t>
            </a:r>
            <a:r>
              <a:rPr b="0" i="0" lang="en-US" sz="2000" u="none">
                <a:solidFill>
                  <a:srgbClr val="A6CE39"/>
                </a:solidFill>
                <a:latin typeface="Oi"/>
                <a:ea typeface="Oi"/>
                <a:cs typeface="Oi"/>
                <a:sym typeface="Oi"/>
              </a:rPr>
              <a:t>, 2013 SKQB 98</a:t>
            </a:r>
            <a:endParaRPr/>
          </a:p>
          <a:p>
            <a:pPr indent="-342900" lvl="0" marL="342900" rtl="0" algn="l">
              <a:lnSpc>
                <a:spcPct val="80000"/>
              </a:lnSpc>
              <a:spcBef>
                <a:spcPts val="400"/>
              </a:spcBef>
              <a:spcAft>
                <a:spcPts val="0"/>
              </a:spcAft>
              <a:buClr>
                <a:schemeClr val="lt1"/>
              </a:buClr>
              <a:buSzPts val="2000"/>
              <a:buNone/>
            </a:pPr>
            <a:r>
              <a:rPr b="0" i="0" lang="en-US" sz="2000" u="none">
                <a:solidFill>
                  <a:schemeClr val="lt1"/>
                </a:solidFill>
                <a:latin typeface="Oi"/>
                <a:ea typeface="Oi"/>
                <a:cs typeface="Oi"/>
                <a:sym typeface="Oi"/>
              </a:rPr>
              <a:t>	Insurer’s unreasonableness in light of the insured’s circumstances both in choosing an inappropriate program and then insisting that the insured rehabilitate himself without having received benefits could lead to significant aggravated and punitive damages. </a:t>
            </a:r>
            <a:endParaRPr/>
          </a:p>
          <a:p>
            <a:pPr indent="-342900" lvl="0" marL="342900" rtl="0" algn="l">
              <a:lnSpc>
                <a:spcPct val="80000"/>
              </a:lnSpc>
              <a:spcBef>
                <a:spcPts val="400"/>
              </a:spcBef>
              <a:spcAft>
                <a:spcPts val="0"/>
              </a:spcAft>
              <a:buClr>
                <a:schemeClr val="dk1"/>
              </a:buClr>
              <a:buSzPts val="2000"/>
              <a:buNone/>
            </a:pPr>
            <a:r>
              <a:t/>
            </a:r>
            <a:endParaRPr b="0" i="0" sz="2000" u="none">
              <a:solidFill>
                <a:schemeClr val="lt1"/>
              </a:solidFill>
              <a:latin typeface="Oi"/>
              <a:ea typeface="Oi"/>
              <a:cs typeface="Oi"/>
              <a:sym typeface="Oi"/>
            </a:endParaRPr>
          </a:p>
          <a:p>
            <a:pPr indent="-342900" lvl="0" marL="342900" rtl="0" algn="l">
              <a:lnSpc>
                <a:spcPct val="80000"/>
              </a:lnSpc>
              <a:spcBef>
                <a:spcPts val="400"/>
              </a:spcBef>
              <a:spcAft>
                <a:spcPts val="0"/>
              </a:spcAft>
              <a:buClr>
                <a:srgbClr val="A6CE39"/>
              </a:buClr>
              <a:buSzPts val="2000"/>
              <a:buFont typeface="Arial"/>
              <a:buChar char="•"/>
            </a:pPr>
            <a:r>
              <a:rPr b="0" i="1" lang="en-US" sz="2000" u="none">
                <a:solidFill>
                  <a:srgbClr val="A6CE39"/>
                </a:solidFill>
                <a:latin typeface="Oi"/>
                <a:ea typeface="Oi"/>
                <a:cs typeface="Oi"/>
                <a:sym typeface="Oi"/>
              </a:rPr>
              <a:t>Fulton v. Manufacturers Life</a:t>
            </a:r>
            <a:r>
              <a:rPr b="0" i="0" lang="en-US" sz="2000" u="none">
                <a:solidFill>
                  <a:srgbClr val="A6CE39"/>
                </a:solidFill>
                <a:latin typeface="Oi"/>
                <a:ea typeface="Oi"/>
                <a:cs typeface="Oi"/>
                <a:sym typeface="Oi"/>
              </a:rPr>
              <a:t>, [1990] I.L.R. 1-2620.</a:t>
            </a:r>
            <a:endParaRPr/>
          </a:p>
          <a:p>
            <a:pPr indent="-342900" lvl="0" marL="342900" rtl="0" algn="l">
              <a:lnSpc>
                <a:spcPct val="80000"/>
              </a:lnSpc>
              <a:spcBef>
                <a:spcPts val="400"/>
              </a:spcBef>
              <a:spcAft>
                <a:spcPts val="0"/>
              </a:spcAft>
              <a:buClr>
                <a:schemeClr val="lt1"/>
              </a:buClr>
              <a:buSzPts val="2000"/>
              <a:buNone/>
            </a:pPr>
            <a:r>
              <a:rPr b="0" i="0" lang="en-US" sz="2000" u="none">
                <a:solidFill>
                  <a:schemeClr val="lt1"/>
                </a:solidFill>
                <a:latin typeface="Oi"/>
                <a:ea typeface="Oi"/>
                <a:cs typeface="Oi"/>
                <a:sym typeface="Oi"/>
              </a:rPr>
              <a:t>	State of mind of the insured can be a defence to a failure to mitigate. Lack of notice from insurer and/or specialists about the appropriateness and viability of treatment options can also be a defence to a failure to mitigate. </a:t>
            </a:r>
            <a:endParaRPr/>
          </a:p>
          <a:p>
            <a:pPr indent="-285750" lvl="1" marL="742950" rtl="0" algn="l">
              <a:lnSpc>
                <a:spcPct val="80000"/>
              </a:lnSpc>
              <a:spcBef>
                <a:spcPts val="360"/>
              </a:spcBef>
              <a:spcAft>
                <a:spcPts val="0"/>
              </a:spcAft>
              <a:buClr>
                <a:schemeClr val="dk1"/>
              </a:buClr>
              <a:buSzPts val="1800"/>
              <a:buNone/>
            </a:pPr>
            <a:r>
              <a:t/>
            </a:r>
            <a:endParaRPr b="0" i="0" sz="1800" u="none">
              <a:solidFill>
                <a:schemeClr val="lt1"/>
              </a:solidFill>
              <a:latin typeface="Oi"/>
              <a:ea typeface="Oi"/>
              <a:cs typeface="Oi"/>
              <a:sym typeface="Oi"/>
            </a:endParaRPr>
          </a:p>
          <a:p>
            <a:pPr indent="-342900" lvl="0" marL="342900" rtl="0" algn="l">
              <a:lnSpc>
                <a:spcPct val="80000"/>
              </a:lnSpc>
              <a:spcBef>
                <a:spcPts val="400"/>
              </a:spcBef>
              <a:spcAft>
                <a:spcPts val="0"/>
              </a:spcAft>
              <a:buClr>
                <a:srgbClr val="A6CE39"/>
              </a:buClr>
              <a:buSzPts val="2000"/>
              <a:buFont typeface="Arial"/>
              <a:buChar char="•"/>
            </a:pPr>
            <a:r>
              <a:rPr b="0" i="1" lang="en-US" sz="2000" u="none">
                <a:solidFill>
                  <a:srgbClr val="A6CE39"/>
                </a:solidFill>
                <a:latin typeface="Oi"/>
                <a:ea typeface="Oi"/>
                <a:cs typeface="Oi"/>
                <a:sym typeface="Oi"/>
              </a:rPr>
              <a:t>Martin v. Mutual of Omaha</a:t>
            </a:r>
            <a:r>
              <a:rPr b="0" i="0" lang="en-US" sz="2000" u="none">
                <a:solidFill>
                  <a:srgbClr val="A6CE39"/>
                </a:solidFill>
                <a:latin typeface="Oi"/>
                <a:ea typeface="Oi"/>
                <a:cs typeface="Oi"/>
                <a:sym typeface="Oi"/>
              </a:rPr>
              <a:t>, [1002] I.L.R. 1-2795</a:t>
            </a:r>
            <a:endParaRPr/>
          </a:p>
          <a:p>
            <a:pPr indent="-342900" lvl="0" marL="342900" rtl="0" algn="l">
              <a:lnSpc>
                <a:spcPct val="80000"/>
              </a:lnSpc>
              <a:spcBef>
                <a:spcPts val="400"/>
              </a:spcBef>
              <a:spcAft>
                <a:spcPts val="0"/>
              </a:spcAft>
              <a:buClr>
                <a:schemeClr val="lt1"/>
              </a:buClr>
              <a:buSzPts val="2000"/>
              <a:buNone/>
            </a:pPr>
            <a:r>
              <a:rPr b="0" i="0" lang="en-US" sz="2000" u="none">
                <a:solidFill>
                  <a:schemeClr val="lt1"/>
                </a:solidFill>
                <a:latin typeface="Oi"/>
                <a:ea typeface="Oi"/>
                <a:cs typeface="Oi"/>
                <a:sym typeface="Oi"/>
              </a:rPr>
              <a:t>	Rehab program not enforced as insured had tried other programs in the past and had failed. </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5" name="Shape 165"/>
        <p:cNvGrpSpPr/>
        <p:nvPr/>
      </p:nvGrpSpPr>
      <p:grpSpPr>
        <a:xfrm>
          <a:off x="0" y="0"/>
          <a:ext cx="0" cy="0"/>
          <a:chOff x="0" y="0"/>
          <a:chExt cx="0" cy="0"/>
        </a:xfrm>
      </p:grpSpPr>
      <p:sp>
        <p:nvSpPr>
          <p:cNvPr id="166" name="Google Shape;166;p26"/>
          <p:cNvSpPr txBox="1"/>
          <p:nvPr>
            <p:ph idx="4294967295"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92D050"/>
              </a:buClr>
              <a:buSzPts val="3600"/>
              <a:buFont typeface="Oi"/>
              <a:buNone/>
            </a:pPr>
            <a:r>
              <a:rPr b="0" i="0" lang="en-US" sz="3600" u="none" cap="none" strike="noStrike">
                <a:solidFill>
                  <a:srgbClr val="92D050"/>
                </a:solidFill>
                <a:latin typeface="Oi"/>
                <a:ea typeface="Oi"/>
                <a:cs typeface="Oi"/>
                <a:sym typeface="Oi"/>
              </a:rPr>
              <a:t>“Regular Care” and “Appropriate Treatment”  Clauses</a:t>
            </a:r>
            <a:endParaRPr/>
          </a:p>
        </p:txBody>
      </p:sp>
      <p:sp>
        <p:nvSpPr>
          <p:cNvPr id="167" name="Google Shape;167;p26"/>
          <p:cNvSpPr txBox="1"/>
          <p:nvPr>
            <p:ph idx="4294967295"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90000"/>
              </a:lnSpc>
              <a:spcBef>
                <a:spcPts val="0"/>
              </a:spcBef>
              <a:spcAft>
                <a:spcPts val="0"/>
              </a:spcAft>
              <a:buClr>
                <a:srgbClr val="A6CE39"/>
              </a:buClr>
              <a:buSzPts val="2000"/>
              <a:buFont typeface="Arial"/>
              <a:buChar char="•"/>
            </a:pPr>
            <a:r>
              <a:rPr b="0" i="1" lang="en-US" sz="2000" u="none">
                <a:solidFill>
                  <a:srgbClr val="A6CE39"/>
                </a:solidFill>
                <a:latin typeface="Oi"/>
                <a:ea typeface="Oi"/>
                <a:cs typeface="Oi"/>
                <a:sym typeface="Oi"/>
              </a:rPr>
              <a:t>Kirkness Estate v. Imperial Life Assurance Co. of Canada</a:t>
            </a:r>
            <a:r>
              <a:rPr b="0" i="0" lang="en-US" sz="2000" u="none">
                <a:solidFill>
                  <a:srgbClr val="A6CE39"/>
                </a:solidFill>
                <a:latin typeface="Oi"/>
                <a:ea typeface="Oi"/>
                <a:cs typeface="Oi"/>
                <a:sym typeface="Oi"/>
              </a:rPr>
              <a:t> [1993] O.J. No. 160 (Ontario Court of Appeal)</a:t>
            </a:r>
            <a:r>
              <a:rPr b="0" i="0" lang="en-US" sz="2000" u="none">
                <a:solidFill>
                  <a:srgbClr val="F2F2F2"/>
                </a:solidFill>
                <a:latin typeface="Oi"/>
                <a:ea typeface="Oi"/>
                <a:cs typeface="Oi"/>
                <a:sym typeface="Oi"/>
              </a:rPr>
              <a:t> </a:t>
            </a:r>
            <a:endParaRPr/>
          </a:p>
          <a:p>
            <a:pPr indent="-285750" lvl="1" marL="742950" marR="0" rtl="0" algn="l">
              <a:lnSpc>
                <a:spcPct val="90000"/>
              </a:lnSpc>
              <a:spcBef>
                <a:spcPts val="280"/>
              </a:spcBef>
              <a:spcAft>
                <a:spcPts val="0"/>
              </a:spcAft>
              <a:buClr>
                <a:srgbClr val="F2F2F2"/>
              </a:buClr>
              <a:buSzPts val="1400"/>
              <a:buFont typeface="Arial"/>
              <a:buChar char="–"/>
            </a:pPr>
            <a:r>
              <a:rPr b="0" i="0" lang="en-US" sz="1400" u="none" cap="none" strike="noStrike">
                <a:solidFill>
                  <a:srgbClr val="F2F2F2"/>
                </a:solidFill>
                <a:latin typeface="Oi"/>
                <a:ea typeface="Oi"/>
                <a:cs typeface="Oi"/>
                <a:sym typeface="Oi"/>
              </a:rPr>
              <a:t>21 year high school teacher; increasingly bizarre behaviour; wife applies for LTD</a:t>
            </a:r>
            <a:endParaRPr/>
          </a:p>
          <a:p>
            <a:pPr indent="-285750" lvl="1" marL="742950" marR="0" rtl="0" algn="l">
              <a:lnSpc>
                <a:spcPct val="90000"/>
              </a:lnSpc>
              <a:spcBef>
                <a:spcPts val="280"/>
              </a:spcBef>
              <a:spcAft>
                <a:spcPts val="0"/>
              </a:spcAft>
              <a:buClr>
                <a:srgbClr val="F2F2F2"/>
              </a:buClr>
              <a:buSzPts val="1400"/>
              <a:buFont typeface="Arial"/>
              <a:buChar char="–"/>
            </a:pPr>
            <a:r>
              <a:rPr b="0" i="0" lang="en-US" sz="1400" u="none" cap="none" strike="noStrike">
                <a:solidFill>
                  <a:srgbClr val="F2F2F2"/>
                </a:solidFill>
                <a:latin typeface="Oi"/>
                <a:ea typeface="Oi"/>
                <a:cs typeface="Oi"/>
                <a:sym typeface="Oi"/>
              </a:rPr>
              <a:t>Established he suffered from schizophrenia of the insidious or slow onset type for ten years prior to trial. Had seen doctor in 3 out of 8 years. </a:t>
            </a:r>
            <a:endParaRPr/>
          </a:p>
          <a:p>
            <a:pPr indent="-285750" lvl="1" marL="742950" marR="0" rtl="0" algn="l">
              <a:lnSpc>
                <a:spcPct val="90000"/>
              </a:lnSpc>
              <a:spcBef>
                <a:spcPts val="280"/>
              </a:spcBef>
              <a:spcAft>
                <a:spcPts val="0"/>
              </a:spcAft>
              <a:buClr>
                <a:srgbClr val="F2F2F2"/>
              </a:buClr>
              <a:buSzPts val="1400"/>
              <a:buFont typeface="Arial"/>
              <a:buChar char="–"/>
            </a:pPr>
            <a:r>
              <a:rPr b="0" i="0" lang="en-US" sz="1400" u="none" cap="none" strike="noStrike">
                <a:solidFill>
                  <a:srgbClr val="F2F2F2"/>
                </a:solidFill>
                <a:latin typeface="Oi"/>
                <a:ea typeface="Oi"/>
                <a:cs typeface="Oi"/>
                <a:sym typeface="Oi"/>
              </a:rPr>
              <a:t>Insurer denied benefits because insured “continues to refuse ongoing psychiatric care” </a:t>
            </a:r>
            <a:endParaRPr/>
          </a:p>
          <a:p>
            <a:pPr indent="-285750" lvl="1" marL="742950" marR="0" rtl="0" algn="l">
              <a:lnSpc>
                <a:spcPct val="90000"/>
              </a:lnSpc>
              <a:spcBef>
                <a:spcPts val="280"/>
              </a:spcBef>
              <a:spcAft>
                <a:spcPts val="0"/>
              </a:spcAft>
              <a:buClr>
                <a:srgbClr val="F2F2F2"/>
              </a:buClr>
              <a:buSzPts val="1400"/>
              <a:buFont typeface="Arial"/>
              <a:buChar char="–"/>
            </a:pPr>
            <a:r>
              <a:rPr b="0" i="0" lang="en-US" sz="1400" u="none" cap="none" strike="noStrike">
                <a:solidFill>
                  <a:srgbClr val="F2F2F2"/>
                </a:solidFill>
                <a:latin typeface="Oi"/>
                <a:ea typeface="Oi"/>
                <a:cs typeface="Oi"/>
                <a:sym typeface="Oi"/>
              </a:rPr>
              <a:t>“Unchallenged psych evidence” accepted that ‘the degree of denial of illness on the part of the plaintiff was so great that it prevented any form of treatment. This is a well known symptom of schizophrenia….he is in effect untreatable…”</a:t>
            </a:r>
            <a:endParaRPr/>
          </a:p>
          <a:p>
            <a:pPr indent="-285750" lvl="1" marL="742950" marR="0" rtl="0" algn="l">
              <a:lnSpc>
                <a:spcPct val="90000"/>
              </a:lnSpc>
              <a:spcBef>
                <a:spcPts val="280"/>
              </a:spcBef>
              <a:spcAft>
                <a:spcPts val="0"/>
              </a:spcAft>
              <a:buClr>
                <a:srgbClr val="F2F2F2"/>
              </a:buClr>
              <a:buSzPts val="1400"/>
              <a:buFont typeface="Arial"/>
              <a:buChar char="–"/>
            </a:pPr>
            <a:r>
              <a:rPr b="0" i="0" lang="en-US" sz="1400" u="none" cap="none" strike="noStrike">
                <a:solidFill>
                  <a:srgbClr val="F2F2F2"/>
                </a:solidFill>
                <a:latin typeface="Oi"/>
                <a:ea typeface="Oi"/>
                <a:cs typeface="Oi"/>
                <a:sym typeface="Oi"/>
              </a:rPr>
              <a:t>Plaintiff was “incompetent to make a decision to either accept or reject treatment and found that he had ‘not refused and is not continuing to refuse treatment’. </a:t>
            </a:r>
            <a:endParaRPr/>
          </a:p>
          <a:p>
            <a:pPr indent="-285750" lvl="1" marL="742950" marR="0" rtl="0" algn="l">
              <a:lnSpc>
                <a:spcPct val="90000"/>
              </a:lnSpc>
              <a:spcBef>
                <a:spcPts val="280"/>
              </a:spcBef>
              <a:spcAft>
                <a:spcPts val="0"/>
              </a:spcAft>
              <a:buClr>
                <a:srgbClr val="F2F2F2"/>
              </a:buClr>
              <a:buSzPts val="1400"/>
              <a:buFont typeface="Arial"/>
              <a:buChar char="–"/>
            </a:pPr>
            <a:r>
              <a:rPr b="0" i="0" lang="en-US" sz="1400" u="none" cap="none" strike="noStrike">
                <a:solidFill>
                  <a:srgbClr val="F2F2F2"/>
                </a:solidFill>
                <a:latin typeface="Oi"/>
                <a:ea typeface="Oi"/>
                <a:cs typeface="Oi"/>
                <a:sym typeface="Oi"/>
              </a:rPr>
              <a:t>TJ in favour of plaintiff; insurer appealed under the ‘regular care’ clause</a:t>
            </a:r>
            <a:endParaRPr/>
          </a:p>
          <a:p>
            <a:pPr indent="-285750" lvl="1" marL="742950" marR="0" rtl="0" algn="l">
              <a:lnSpc>
                <a:spcPct val="90000"/>
              </a:lnSpc>
              <a:spcBef>
                <a:spcPts val="280"/>
              </a:spcBef>
              <a:spcAft>
                <a:spcPts val="0"/>
              </a:spcAft>
              <a:buClr>
                <a:srgbClr val="F2F2F2"/>
              </a:buClr>
              <a:buSzPts val="1400"/>
              <a:buFont typeface="Arial"/>
              <a:buChar char="–"/>
            </a:pPr>
            <a:r>
              <a:rPr b="0" i="0" lang="en-US" sz="1400" u="none" cap="none" strike="noStrike">
                <a:solidFill>
                  <a:srgbClr val="F2F2F2"/>
                </a:solidFill>
                <a:latin typeface="Oi"/>
                <a:ea typeface="Oi"/>
                <a:cs typeface="Oi"/>
                <a:sym typeface="Oi"/>
              </a:rPr>
              <a:t>CA looks to US cases for interpretation of ‘regular care’ clauses. Should be interpreted liberally. Not strictly.  </a:t>
            </a:r>
            <a:endParaRPr/>
          </a:p>
          <a:p>
            <a:pPr indent="-285750" lvl="1" marL="742950" marR="0" rtl="0" algn="l">
              <a:lnSpc>
                <a:spcPct val="90000"/>
              </a:lnSpc>
              <a:spcBef>
                <a:spcPts val="320"/>
              </a:spcBef>
              <a:spcAft>
                <a:spcPts val="0"/>
              </a:spcAft>
              <a:buClr>
                <a:srgbClr val="F2F2F2"/>
              </a:buClr>
              <a:buSzPts val="1600"/>
              <a:buFont typeface="Arial"/>
              <a:buChar char="–"/>
            </a:pPr>
            <a:r>
              <a:rPr b="1" i="0" lang="en-US" sz="1600" u="none" cap="none" strike="noStrike">
                <a:solidFill>
                  <a:srgbClr val="F2F2F2"/>
                </a:solidFill>
                <a:latin typeface="Oi"/>
                <a:ea typeface="Oi"/>
                <a:cs typeface="Oi"/>
                <a:sym typeface="Oi"/>
              </a:rPr>
              <a:t>Where permanent disability is established and no useful purpose served by regular attendance on a physician ‘regular care’ clause NOT a bar to recovery.  </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sp>
        <p:nvSpPr>
          <p:cNvPr id="172" name="Google Shape;172;p27"/>
          <p:cNvSpPr txBox="1"/>
          <p:nvPr>
            <p:ph idx="4294967295"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92D050"/>
              </a:buClr>
              <a:buSzPts val="4400"/>
              <a:buFont typeface="Oi"/>
              <a:buNone/>
            </a:pPr>
            <a:r>
              <a:rPr b="0" i="0" lang="en-US" sz="4400" u="none" cap="none" strike="noStrike">
                <a:solidFill>
                  <a:srgbClr val="92D050"/>
                </a:solidFill>
                <a:latin typeface="Oi"/>
                <a:ea typeface="Oi"/>
                <a:cs typeface="Oi"/>
                <a:sym typeface="Oi"/>
              </a:rPr>
              <a:t>“Regular care….”</a:t>
            </a:r>
            <a:endParaRPr/>
          </a:p>
        </p:txBody>
      </p:sp>
      <p:sp>
        <p:nvSpPr>
          <p:cNvPr id="173" name="Google Shape;173;p27"/>
          <p:cNvSpPr txBox="1"/>
          <p:nvPr>
            <p:ph idx="4294967295"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rgbClr val="A6CE39"/>
              </a:buClr>
              <a:buSzPts val="2800"/>
              <a:buFont typeface="Arial"/>
              <a:buChar char="•"/>
            </a:pPr>
            <a:r>
              <a:rPr b="0" i="1" lang="en-US" sz="2800" u="none">
                <a:solidFill>
                  <a:srgbClr val="A6CE39"/>
                </a:solidFill>
                <a:latin typeface="Oi"/>
                <a:ea typeface="Oi"/>
                <a:cs typeface="Oi"/>
                <a:sym typeface="Oi"/>
              </a:rPr>
              <a:t>Kirkness,</a:t>
            </a:r>
            <a:r>
              <a:rPr b="0" i="1" lang="en-US" sz="2800" u="none">
                <a:solidFill>
                  <a:srgbClr val="F2F2F2"/>
                </a:solidFill>
                <a:latin typeface="Oi"/>
                <a:ea typeface="Oi"/>
                <a:cs typeface="Oi"/>
                <a:sym typeface="Oi"/>
              </a:rPr>
              <a:t> </a:t>
            </a:r>
            <a:r>
              <a:rPr b="0" i="0" lang="en-US" sz="2800" u="none">
                <a:solidFill>
                  <a:srgbClr val="F2F2F2"/>
                </a:solidFill>
                <a:latin typeface="Oi"/>
                <a:ea typeface="Oi"/>
                <a:cs typeface="Oi"/>
                <a:sym typeface="Oi"/>
              </a:rPr>
              <a:t>continued</a:t>
            </a:r>
            <a:r>
              <a:rPr b="0" i="1" lang="en-US" sz="2800" u="none">
                <a:solidFill>
                  <a:srgbClr val="F2F2F2"/>
                </a:solidFill>
                <a:latin typeface="Oi"/>
                <a:ea typeface="Oi"/>
                <a:cs typeface="Oi"/>
                <a:sym typeface="Oi"/>
              </a:rPr>
              <a:t>…</a:t>
            </a:r>
            <a:endParaRPr/>
          </a:p>
          <a:p>
            <a:pPr indent="-285750" lvl="1" marL="742950" marR="0" rtl="0" algn="l">
              <a:lnSpc>
                <a:spcPct val="100000"/>
              </a:lnSpc>
              <a:spcBef>
                <a:spcPts val="360"/>
              </a:spcBef>
              <a:spcAft>
                <a:spcPts val="0"/>
              </a:spcAft>
              <a:buClr>
                <a:srgbClr val="F2F2F2"/>
              </a:buClr>
              <a:buSzPts val="1800"/>
              <a:buFont typeface="Arial"/>
              <a:buChar char="–"/>
            </a:pPr>
            <a:r>
              <a:rPr b="0" i="1" lang="en-US" sz="1800" u="none" cap="none" strike="noStrike">
                <a:solidFill>
                  <a:srgbClr val="F2F2F2"/>
                </a:solidFill>
                <a:latin typeface="Oi"/>
                <a:ea typeface="Oi"/>
                <a:cs typeface="Oi"/>
                <a:sym typeface="Oi"/>
              </a:rPr>
              <a:t>Para 30 “Compliance with a ‘regular care and attendance” clause is not a condition precedent for recovery. Rather, the purpose of such clauses is evidentiary. They provide insurers with reliable assessments of the condition of insureds and protect insurers against fraudulent claims. Where permanent and irremediable disability exists, regular medical care and attendance is futile and ineffective…”</a:t>
            </a:r>
            <a:endParaRPr b="0" i="0" sz="1800" u="none" cap="none" strike="noStrike">
              <a:solidFill>
                <a:srgbClr val="F2F2F2"/>
              </a:solidFill>
              <a:latin typeface="Oi"/>
              <a:ea typeface="Oi"/>
              <a:cs typeface="Oi"/>
              <a:sym typeface="Oi"/>
            </a:endParaRPr>
          </a:p>
          <a:p>
            <a:pPr indent="-342900" lvl="0" marL="342900" marR="0" rtl="0" algn="l">
              <a:lnSpc>
                <a:spcPct val="100000"/>
              </a:lnSpc>
              <a:spcBef>
                <a:spcPts val="360"/>
              </a:spcBef>
              <a:spcAft>
                <a:spcPts val="0"/>
              </a:spcAft>
              <a:buClr>
                <a:schemeClr val="dk1"/>
              </a:buClr>
              <a:buSzPts val="1800"/>
              <a:buFont typeface="Arial"/>
              <a:buNone/>
            </a:pPr>
            <a:r>
              <a:t/>
            </a:r>
            <a:endParaRPr b="0" i="1" sz="1800" u="none">
              <a:solidFill>
                <a:srgbClr val="F2F2F2"/>
              </a:solidFill>
              <a:latin typeface="Oi"/>
              <a:ea typeface="Oi"/>
              <a:cs typeface="Oi"/>
              <a:sym typeface="Oi"/>
            </a:endParaRPr>
          </a:p>
          <a:p>
            <a:pPr indent="-342900" lvl="0" marL="342900" marR="0" rtl="0" algn="l">
              <a:lnSpc>
                <a:spcPct val="100000"/>
              </a:lnSpc>
              <a:spcBef>
                <a:spcPts val="560"/>
              </a:spcBef>
              <a:spcAft>
                <a:spcPts val="0"/>
              </a:spcAft>
              <a:buClr>
                <a:srgbClr val="A6CE39"/>
              </a:buClr>
              <a:buSzPts val="2800"/>
              <a:buFont typeface="Arial"/>
              <a:buChar char="•"/>
            </a:pPr>
            <a:r>
              <a:rPr b="0" i="1" lang="en-US" sz="2800" u="none">
                <a:solidFill>
                  <a:srgbClr val="A6CE39"/>
                </a:solidFill>
                <a:latin typeface="Oi"/>
                <a:ea typeface="Oi"/>
                <a:cs typeface="Oi"/>
                <a:sym typeface="Oi"/>
              </a:rPr>
              <a:t>Andreychuk v. RBC Insurance, 2008 BCCA 49</a:t>
            </a:r>
            <a:endParaRPr/>
          </a:p>
          <a:p>
            <a:pPr indent="-285750" lvl="1" marL="742950" marR="0" rtl="0" algn="l">
              <a:lnSpc>
                <a:spcPct val="100000"/>
              </a:lnSpc>
              <a:spcBef>
                <a:spcPts val="480"/>
              </a:spcBef>
              <a:spcAft>
                <a:spcPts val="0"/>
              </a:spcAft>
              <a:buClr>
                <a:schemeClr val="lt1"/>
              </a:buClr>
              <a:buSzPts val="2400"/>
              <a:buFont typeface="Arial"/>
              <a:buChar char="–"/>
            </a:pPr>
            <a:r>
              <a:rPr b="0" i="0" lang="en-US" sz="2400" u="none" cap="none" strike="noStrike">
                <a:solidFill>
                  <a:schemeClr val="lt1"/>
                </a:solidFill>
                <a:latin typeface="Oi"/>
                <a:ea typeface="Oi"/>
                <a:cs typeface="Oi"/>
                <a:sym typeface="Oi"/>
              </a:rPr>
              <a:t>Benefits denied as insured not under regular care of physician. Fibromyalgia.</a:t>
            </a:r>
            <a:r>
              <a:rPr b="0" i="1" lang="en-US" sz="2400" u="none" cap="none" strike="noStrike">
                <a:solidFill>
                  <a:schemeClr val="lt1"/>
                </a:solidFill>
                <a:latin typeface="Oi"/>
                <a:ea typeface="Oi"/>
                <a:cs typeface="Oi"/>
                <a:sym typeface="Oi"/>
              </a:rPr>
              <a:t> </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7" name="Shape 177"/>
        <p:cNvGrpSpPr/>
        <p:nvPr/>
      </p:nvGrpSpPr>
      <p:grpSpPr>
        <a:xfrm>
          <a:off x="0" y="0"/>
          <a:ext cx="0" cy="0"/>
          <a:chOff x="0" y="0"/>
          <a:chExt cx="0" cy="0"/>
        </a:xfrm>
      </p:grpSpPr>
      <p:sp>
        <p:nvSpPr>
          <p:cNvPr id="178" name="Google Shape;178;p28"/>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A6CE39"/>
              </a:buClr>
              <a:buSzPts val="4000"/>
              <a:buFont typeface="Oi"/>
              <a:buNone/>
            </a:pPr>
            <a:r>
              <a:rPr b="0" i="0" lang="en-US" sz="4000" u="none">
                <a:solidFill>
                  <a:srgbClr val="A6CE39"/>
                </a:solidFill>
                <a:latin typeface="Oi"/>
                <a:ea typeface="Oi"/>
                <a:cs typeface="Oi"/>
                <a:sym typeface="Oi"/>
              </a:rPr>
              <a:t>Appropriate Treatment: Drugs and Alcohol</a:t>
            </a:r>
            <a:endParaRPr/>
          </a:p>
        </p:txBody>
      </p:sp>
      <p:sp>
        <p:nvSpPr>
          <p:cNvPr id="179" name="Google Shape;179;p28"/>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rtl="0" algn="l">
              <a:lnSpc>
                <a:spcPct val="90000"/>
              </a:lnSpc>
              <a:spcBef>
                <a:spcPts val="0"/>
              </a:spcBef>
              <a:spcAft>
                <a:spcPts val="0"/>
              </a:spcAft>
              <a:buClr>
                <a:srgbClr val="A6CE39"/>
              </a:buClr>
              <a:buSzPts val="2000"/>
              <a:buFont typeface="Arial"/>
              <a:buChar char="•"/>
            </a:pPr>
            <a:r>
              <a:rPr b="0" i="1" lang="en-US" sz="2000" u="none">
                <a:solidFill>
                  <a:srgbClr val="A6CE39"/>
                </a:solidFill>
                <a:latin typeface="Oi"/>
                <a:ea typeface="Oi"/>
                <a:cs typeface="Oi"/>
                <a:sym typeface="Oi"/>
              </a:rPr>
              <a:t>Brown v. Canada Life</a:t>
            </a:r>
            <a:r>
              <a:rPr b="0" i="0" lang="en-US" sz="2000" u="none">
                <a:solidFill>
                  <a:srgbClr val="A6CE39"/>
                </a:solidFill>
                <a:latin typeface="Oi"/>
                <a:ea typeface="Oi"/>
                <a:cs typeface="Oi"/>
                <a:sym typeface="Oi"/>
              </a:rPr>
              <a:t>, [1996] N.B.R. (2d) (Supp.) No. 53</a:t>
            </a:r>
            <a:endParaRPr/>
          </a:p>
          <a:p>
            <a:pPr indent="-285750" lvl="1" marL="742950" rtl="0" algn="l">
              <a:lnSpc>
                <a:spcPct val="90000"/>
              </a:lnSpc>
              <a:spcBef>
                <a:spcPts val="320"/>
              </a:spcBef>
              <a:spcAft>
                <a:spcPts val="0"/>
              </a:spcAft>
              <a:buClr>
                <a:schemeClr val="lt1"/>
              </a:buClr>
              <a:buSzPts val="1600"/>
              <a:buFont typeface="Arial"/>
              <a:buChar char="–"/>
            </a:pPr>
            <a:r>
              <a:rPr b="0" i="0" lang="en-US" sz="1600" u="none">
                <a:solidFill>
                  <a:schemeClr val="lt1"/>
                </a:solidFill>
                <a:latin typeface="Oi"/>
                <a:ea typeface="Oi"/>
                <a:cs typeface="Oi"/>
                <a:sym typeface="Oi"/>
              </a:rPr>
              <a:t>Reflux asophogitis: heartburn, nausea, vomiting</a:t>
            </a:r>
            <a:endParaRPr/>
          </a:p>
          <a:p>
            <a:pPr indent="-285750" lvl="1" marL="742950" rtl="0" algn="l">
              <a:lnSpc>
                <a:spcPct val="90000"/>
              </a:lnSpc>
              <a:spcBef>
                <a:spcPts val="320"/>
              </a:spcBef>
              <a:spcAft>
                <a:spcPts val="0"/>
              </a:spcAft>
              <a:buClr>
                <a:schemeClr val="lt1"/>
              </a:buClr>
              <a:buSzPts val="1600"/>
              <a:buFont typeface="Arial"/>
              <a:buChar char="–"/>
            </a:pPr>
            <a:r>
              <a:rPr b="0" i="0" lang="en-US" sz="1600" u="none">
                <a:solidFill>
                  <a:schemeClr val="lt1"/>
                </a:solidFill>
                <a:latin typeface="Oi"/>
                <a:ea typeface="Oi"/>
                <a:cs typeface="Oi"/>
                <a:sym typeface="Oi"/>
              </a:rPr>
              <a:t>Provision: No benefits paid for “unless…receiving appropriate treatment…the appropriateness of the treatment must be agreed upon by the Employer and Individual’s treating physican…if a difference of opinion Employer reserves right to seek”…IME. </a:t>
            </a:r>
            <a:endParaRPr/>
          </a:p>
          <a:p>
            <a:pPr indent="-285750" lvl="1" marL="742950" rtl="0" algn="l">
              <a:lnSpc>
                <a:spcPct val="90000"/>
              </a:lnSpc>
              <a:spcBef>
                <a:spcPts val="320"/>
              </a:spcBef>
              <a:spcAft>
                <a:spcPts val="0"/>
              </a:spcAft>
              <a:buClr>
                <a:schemeClr val="lt1"/>
              </a:buClr>
              <a:buSzPts val="1600"/>
              <a:buFont typeface="Arial"/>
              <a:buChar char="–"/>
            </a:pPr>
            <a:r>
              <a:rPr b="0" i="0" lang="en-US" sz="1600" u="none">
                <a:solidFill>
                  <a:schemeClr val="lt1"/>
                </a:solidFill>
                <a:latin typeface="Oi"/>
                <a:ea typeface="Oi"/>
                <a:cs typeface="Oi"/>
                <a:sym typeface="Oi"/>
              </a:rPr>
              <a:t>Plaintiff smoked and drank daily, contrary to advice of his doctor</a:t>
            </a:r>
            <a:endParaRPr/>
          </a:p>
          <a:p>
            <a:pPr indent="-285750" lvl="1" marL="742950" rtl="0" algn="l">
              <a:lnSpc>
                <a:spcPct val="90000"/>
              </a:lnSpc>
              <a:spcBef>
                <a:spcPts val="320"/>
              </a:spcBef>
              <a:spcAft>
                <a:spcPts val="0"/>
              </a:spcAft>
              <a:buClr>
                <a:schemeClr val="lt1"/>
              </a:buClr>
              <a:buSzPts val="1600"/>
              <a:buFont typeface="Arial"/>
              <a:buChar char="–"/>
            </a:pPr>
            <a:r>
              <a:rPr b="0" i="0" lang="en-US" sz="1600" u="none">
                <a:solidFill>
                  <a:schemeClr val="lt1"/>
                </a:solidFill>
                <a:latin typeface="Oi"/>
                <a:ea typeface="Oi"/>
                <a:cs typeface="Oi"/>
                <a:sym typeface="Oi"/>
              </a:rPr>
              <a:t>Doctor suspected he drank more than he admitted to plus “addicted to tobacco”. </a:t>
            </a:r>
            <a:endParaRPr/>
          </a:p>
          <a:p>
            <a:pPr indent="-285750" lvl="1" marL="742950" rtl="0" algn="l">
              <a:lnSpc>
                <a:spcPct val="90000"/>
              </a:lnSpc>
              <a:spcBef>
                <a:spcPts val="320"/>
              </a:spcBef>
              <a:spcAft>
                <a:spcPts val="0"/>
              </a:spcAft>
              <a:buClr>
                <a:schemeClr val="lt1"/>
              </a:buClr>
              <a:buSzPts val="1600"/>
              <a:buFont typeface="Arial"/>
              <a:buChar char="–"/>
            </a:pPr>
            <a:r>
              <a:rPr b="0" i="0" lang="en-US" sz="1600" u="none">
                <a:solidFill>
                  <a:schemeClr val="lt1"/>
                </a:solidFill>
                <a:latin typeface="Oi"/>
                <a:ea typeface="Oi"/>
                <a:cs typeface="Oi"/>
                <a:sym typeface="Oi"/>
              </a:rPr>
              <a:t>“Long term prognosis poor unless there are significant lifestyle modifications on his part…”</a:t>
            </a:r>
            <a:endParaRPr/>
          </a:p>
          <a:p>
            <a:pPr indent="-285750" lvl="1" marL="742950" rtl="0" algn="l">
              <a:lnSpc>
                <a:spcPct val="90000"/>
              </a:lnSpc>
              <a:spcBef>
                <a:spcPts val="320"/>
              </a:spcBef>
              <a:spcAft>
                <a:spcPts val="0"/>
              </a:spcAft>
              <a:buClr>
                <a:schemeClr val="lt1"/>
              </a:buClr>
              <a:buSzPts val="1600"/>
              <a:buFont typeface="Arial"/>
              <a:buChar char="–"/>
            </a:pPr>
            <a:r>
              <a:rPr b="0" i="0" lang="en-US" sz="1600" u="none">
                <a:solidFill>
                  <a:schemeClr val="lt1"/>
                </a:solidFill>
                <a:latin typeface="Oi"/>
                <a:ea typeface="Oi"/>
                <a:cs typeface="Oi"/>
                <a:sym typeface="Oi"/>
              </a:rPr>
              <a:t>Insurer refused benefits as his drinking, smoking and poor eating habits exacerbated his condition</a:t>
            </a:r>
            <a:endParaRPr/>
          </a:p>
          <a:p>
            <a:pPr indent="-285750" lvl="1" marL="742950" rtl="0" algn="l">
              <a:lnSpc>
                <a:spcPct val="90000"/>
              </a:lnSpc>
              <a:spcBef>
                <a:spcPts val="320"/>
              </a:spcBef>
              <a:spcAft>
                <a:spcPts val="0"/>
              </a:spcAft>
              <a:buClr>
                <a:schemeClr val="lt1"/>
              </a:buClr>
              <a:buSzPts val="1600"/>
              <a:buFont typeface="Arial"/>
              <a:buChar char="–"/>
            </a:pPr>
            <a:r>
              <a:rPr b="0" i="0" lang="en-US" sz="1600" u="none">
                <a:solidFill>
                  <a:schemeClr val="lt1"/>
                </a:solidFill>
                <a:latin typeface="Oi"/>
                <a:ea typeface="Oi"/>
                <a:cs typeface="Oi"/>
                <a:sym typeface="Oi"/>
              </a:rPr>
              <a:t>His bad habits were beyond his control and benefits payable. Court rejected 50% offset for failure to mitigate “…failing to take scheduled physio or other routine active medical treatment to treat a fracture is quite different than failing to overcome the bad habits of smoking, drinking or eating too much.” para 40”those habits appear to be beyond his control..” para 42</a:t>
            </a:r>
            <a:endParaRPr/>
          </a:p>
          <a:p>
            <a:pPr indent="-285750" lvl="1" marL="742950" rtl="0" algn="l">
              <a:lnSpc>
                <a:spcPct val="90000"/>
              </a:lnSpc>
              <a:spcBef>
                <a:spcPts val="320"/>
              </a:spcBef>
              <a:spcAft>
                <a:spcPts val="0"/>
              </a:spcAft>
              <a:buClr>
                <a:schemeClr val="lt1"/>
              </a:buClr>
              <a:buSzPts val="1600"/>
              <a:buFont typeface="Arial"/>
              <a:buChar char="–"/>
            </a:pPr>
            <a:r>
              <a:rPr b="0" i="0" lang="en-US" sz="1600" u="none">
                <a:solidFill>
                  <a:schemeClr val="lt1"/>
                </a:solidFill>
                <a:latin typeface="Oi"/>
                <a:ea typeface="Oi"/>
                <a:cs typeface="Oi"/>
                <a:sym typeface="Oi"/>
              </a:rPr>
              <a:t>Insurer should have included an exclusion if it intended to avoid paying. </a:t>
            </a:r>
            <a:endParaRPr/>
          </a:p>
          <a:p>
            <a:pPr indent="-241300" lvl="0" marL="342900" rtl="0" algn="l">
              <a:spcBef>
                <a:spcPts val="320"/>
              </a:spcBef>
              <a:spcAft>
                <a:spcPts val="0"/>
              </a:spcAft>
              <a:buClr>
                <a:schemeClr val="dk1"/>
              </a:buClr>
              <a:buSzPts val="1600"/>
              <a:buNone/>
            </a:pPr>
            <a:r>
              <a:t/>
            </a:r>
            <a:endParaRPr b="0" i="0" sz="1600" u="none">
              <a:solidFill>
                <a:schemeClr val="lt1"/>
              </a:solidFill>
              <a:latin typeface="Oi"/>
              <a:ea typeface="Oi"/>
              <a:cs typeface="Oi"/>
              <a:sym typeface="Oi"/>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3" name="Shape 183"/>
        <p:cNvGrpSpPr/>
        <p:nvPr/>
      </p:nvGrpSpPr>
      <p:grpSpPr>
        <a:xfrm>
          <a:off x="0" y="0"/>
          <a:ext cx="0" cy="0"/>
          <a:chOff x="0" y="0"/>
          <a:chExt cx="0" cy="0"/>
        </a:xfrm>
      </p:grpSpPr>
      <p:sp>
        <p:nvSpPr>
          <p:cNvPr id="184" name="Google Shape;184;p29"/>
          <p:cNvSpPr txBox="1"/>
          <p:nvPr>
            <p:ph type="title"/>
          </p:nvPr>
        </p:nvSpPr>
        <p:spPr>
          <a:xfrm>
            <a:off x="395287" y="260350"/>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92D050"/>
              </a:buClr>
              <a:buSzPts val="4000"/>
              <a:buFont typeface="Oi"/>
              <a:buNone/>
            </a:pPr>
            <a:r>
              <a:rPr b="0" i="0" lang="en-US" sz="4000" u="none">
                <a:solidFill>
                  <a:srgbClr val="92D050"/>
                </a:solidFill>
                <a:latin typeface="Oi"/>
                <a:ea typeface="Oi"/>
                <a:cs typeface="Oi"/>
                <a:sym typeface="Oi"/>
              </a:rPr>
              <a:t>Appropriate Treatment: Drugs and Alcohol</a:t>
            </a:r>
            <a:endParaRPr/>
          </a:p>
        </p:txBody>
      </p:sp>
      <p:sp>
        <p:nvSpPr>
          <p:cNvPr id="185" name="Google Shape;185;p29"/>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90000"/>
              </a:lnSpc>
              <a:spcBef>
                <a:spcPts val="0"/>
              </a:spcBef>
              <a:spcAft>
                <a:spcPts val="0"/>
              </a:spcAft>
              <a:buClr>
                <a:srgbClr val="A6CE39"/>
              </a:buClr>
              <a:buSzPts val="2400"/>
              <a:buFont typeface="Arial"/>
              <a:buChar char="•"/>
            </a:pPr>
            <a:r>
              <a:rPr b="0" i="1" lang="en-US" sz="2400" u="none">
                <a:solidFill>
                  <a:srgbClr val="A6CE39"/>
                </a:solidFill>
                <a:latin typeface="Oi"/>
                <a:ea typeface="Oi"/>
                <a:cs typeface="Oi"/>
                <a:sym typeface="Oi"/>
              </a:rPr>
              <a:t>Liesch v. Standard Life</a:t>
            </a:r>
            <a:r>
              <a:rPr b="0" i="0" lang="en-US" sz="2400" u="none">
                <a:solidFill>
                  <a:srgbClr val="A6CE39"/>
                </a:solidFill>
                <a:latin typeface="Oi"/>
                <a:ea typeface="Oi"/>
                <a:cs typeface="Oi"/>
                <a:sym typeface="Oi"/>
              </a:rPr>
              <a:t>, 2003 BCSC 1749</a:t>
            </a:r>
            <a:r>
              <a:rPr b="0" i="0" lang="en-US" sz="2400" u="none">
                <a:solidFill>
                  <a:schemeClr val="lt1"/>
                </a:solidFill>
                <a:latin typeface="Oi"/>
                <a:ea typeface="Oi"/>
                <a:cs typeface="Oi"/>
                <a:sym typeface="Oi"/>
              </a:rPr>
              <a:t> </a:t>
            </a:r>
            <a:endParaRPr/>
          </a:p>
          <a:p>
            <a:pPr indent="-285750" lvl="1" marL="742950" marR="0" rtl="0" algn="l">
              <a:lnSpc>
                <a:spcPct val="90000"/>
              </a:lnSpc>
              <a:spcBef>
                <a:spcPts val="400"/>
              </a:spcBef>
              <a:spcAft>
                <a:spcPts val="0"/>
              </a:spcAft>
              <a:buClr>
                <a:schemeClr val="lt1"/>
              </a:buClr>
              <a:buSzPts val="2000"/>
              <a:buFont typeface="Arial"/>
              <a:buChar char="–"/>
            </a:pPr>
            <a:r>
              <a:rPr b="0" i="0" lang="en-US" sz="2000" u="none" cap="none" strike="noStrike">
                <a:solidFill>
                  <a:schemeClr val="lt1"/>
                </a:solidFill>
                <a:latin typeface="Oi"/>
                <a:ea typeface="Oi"/>
                <a:cs typeface="Oi"/>
                <a:sym typeface="Oi"/>
              </a:rPr>
              <a:t>Insured’s failure to inform his doctors about his use of cocaine was symptom of his disabling depression and so unnecessary to determine whether he had failed to seek appropriate treatment. Para 68 </a:t>
            </a:r>
            <a:endParaRPr/>
          </a:p>
          <a:p>
            <a:pPr indent="-215900" lvl="0" marL="342900" marR="0" rtl="0" algn="l">
              <a:spcBef>
                <a:spcPts val="400"/>
              </a:spcBef>
              <a:spcAft>
                <a:spcPts val="0"/>
              </a:spcAft>
              <a:buClr>
                <a:schemeClr val="dk1"/>
              </a:buClr>
              <a:buSzPts val="2000"/>
              <a:buFont typeface="Arial"/>
              <a:buNone/>
            </a:pPr>
            <a:r>
              <a:t/>
            </a:r>
            <a:endParaRPr b="0" i="0" sz="2000" u="none" cap="none" strike="noStrike">
              <a:solidFill>
                <a:schemeClr val="lt1"/>
              </a:solidFill>
              <a:latin typeface="Oi"/>
              <a:ea typeface="Oi"/>
              <a:cs typeface="Oi"/>
              <a:sym typeface="Oi"/>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9" name="Shape 189"/>
        <p:cNvGrpSpPr/>
        <p:nvPr/>
      </p:nvGrpSpPr>
      <p:grpSpPr>
        <a:xfrm>
          <a:off x="0" y="0"/>
          <a:ext cx="0" cy="0"/>
          <a:chOff x="0" y="0"/>
          <a:chExt cx="0" cy="0"/>
        </a:xfrm>
      </p:grpSpPr>
      <p:sp>
        <p:nvSpPr>
          <p:cNvPr id="190" name="Google Shape;190;p30"/>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A6CE39"/>
              </a:buClr>
              <a:buSzPts val="3200"/>
              <a:buFont typeface="Oi"/>
              <a:buNone/>
            </a:pPr>
            <a:r>
              <a:rPr b="0" i="0" lang="en-US" sz="3200" u="none">
                <a:solidFill>
                  <a:srgbClr val="A6CE39"/>
                </a:solidFill>
                <a:latin typeface="Oi"/>
                <a:ea typeface="Oi"/>
                <a:cs typeface="Oi"/>
                <a:sym typeface="Oi"/>
              </a:rPr>
              <a:t>Appropriate Treatment: Alcohol, Cigarettes, Coffee, Psych Treatment, Cutting back on Work</a:t>
            </a:r>
            <a:endParaRPr/>
          </a:p>
        </p:txBody>
      </p:sp>
      <p:sp>
        <p:nvSpPr>
          <p:cNvPr id="191" name="Google Shape;191;p30"/>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Clr>
                <a:srgbClr val="A6CE39"/>
              </a:buClr>
              <a:buSzPts val="2000"/>
              <a:buFont typeface="Arial"/>
              <a:buChar char="•"/>
            </a:pPr>
            <a:r>
              <a:rPr b="0" i="1" lang="en-US" sz="2000" u="none">
                <a:solidFill>
                  <a:srgbClr val="A6CE39"/>
                </a:solidFill>
                <a:latin typeface="Oi"/>
                <a:ea typeface="Oi"/>
                <a:cs typeface="Oi"/>
                <a:sym typeface="Oi"/>
              </a:rPr>
              <a:t>Hamilton v. Constellation Assurance</a:t>
            </a:r>
            <a:r>
              <a:rPr b="0" i="0" lang="en-US" sz="2000" u="none">
                <a:solidFill>
                  <a:srgbClr val="A6CE39"/>
                </a:solidFill>
                <a:latin typeface="Oi"/>
                <a:ea typeface="Oi"/>
                <a:cs typeface="Oi"/>
                <a:sym typeface="Oi"/>
              </a:rPr>
              <a:t>, 40 C.L.L.I. 185 (the ‘common social vices’ case) </a:t>
            </a:r>
            <a:endParaRPr/>
          </a:p>
          <a:p>
            <a:pPr indent="-342900" lvl="0" marL="342900" rtl="0" algn="l">
              <a:lnSpc>
                <a:spcPct val="100000"/>
              </a:lnSpc>
              <a:spcBef>
                <a:spcPts val="400"/>
              </a:spcBef>
              <a:spcAft>
                <a:spcPts val="0"/>
              </a:spcAft>
              <a:buClr>
                <a:schemeClr val="dk1"/>
              </a:buClr>
              <a:buSzPts val="2000"/>
              <a:buNone/>
            </a:pPr>
            <a:r>
              <a:t/>
            </a:r>
            <a:endParaRPr b="0" i="0" sz="2000" u="none">
              <a:solidFill>
                <a:srgbClr val="A6CE39"/>
              </a:solidFill>
              <a:latin typeface="Oi"/>
              <a:ea typeface="Oi"/>
              <a:cs typeface="Oi"/>
              <a:sym typeface="Oi"/>
            </a:endParaRPr>
          </a:p>
          <a:p>
            <a:pPr indent="-285750" lvl="1" marL="742950" rtl="0" algn="l">
              <a:lnSpc>
                <a:spcPct val="100000"/>
              </a:lnSpc>
              <a:spcBef>
                <a:spcPts val="320"/>
              </a:spcBef>
              <a:spcAft>
                <a:spcPts val="0"/>
              </a:spcAft>
              <a:buClr>
                <a:schemeClr val="lt1"/>
              </a:buClr>
              <a:buSzPts val="1600"/>
              <a:buFont typeface="Arial"/>
              <a:buChar char="–"/>
            </a:pPr>
            <a:r>
              <a:rPr b="0" i="0" lang="en-US" sz="1600" u="none">
                <a:solidFill>
                  <a:schemeClr val="lt1"/>
                </a:solidFill>
                <a:latin typeface="Oi"/>
                <a:ea typeface="Oi"/>
                <a:cs typeface="Oi"/>
                <a:sym typeface="Oi"/>
              </a:rPr>
              <a:t>Chartered accountant in hospital administration; 52 years old</a:t>
            </a:r>
            <a:endParaRPr/>
          </a:p>
          <a:p>
            <a:pPr indent="-285750" lvl="1" marL="742950" rtl="0" algn="l">
              <a:lnSpc>
                <a:spcPct val="100000"/>
              </a:lnSpc>
              <a:spcBef>
                <a:spcPts val="320"/>
              </a:spcBef>
              <a:spcAft>
                <a:spcPts val="0"/>
              </a:spcAft>
              <a:buClr>
                <a:schemeClr val="lt1"/>
              </a:buClr>
              <a:buSzPts val="1600"/>
              <a:buFont typeface="Arial"/>
              <a:buChar char="–"/>
            </a:pPr>
            <a:r>
              <a:rPr b="0" i="0" lang="en-US" sz="1600" u="none">
                <a:solidFill>
                  <a:schemeClr val="lt1"/>
                </a:solidFill>
                <a:latin typeface="Oi"/>
                <a:ea typeface="Oi"/>
                <a:cs typeface="Oi"/>
                <a:sym typeface="Oi"/>
              </a:rPr>
              <a:t>Duodenal ulcer disease, IBS, enlarged liver; long history of same in the ‘voluminous medical evidence presented’. </a:t>
            </a:r>
            <a:endParaRPr/>
          </a:p>
          <a:p>
            <a:pPr indent="-285750" lvl="1" marL="742950" rtl="0" algn="l">
              <a:lnSpc>
                <a:spcPct val="100000"/>
              </a:lnSpc>
              <a:spcBef>
                <a:spcPts val="320"/>
              </a:spcBef>
              <a:spcAft>
                <a:spcPts val="0"/>
              </a:spcAft>
              <a:buClr>
                <a:schemeClr val="lt1"/>
              </a:buClr>
              <a:buSzPts val="1600"/>
              <a:buFont typeface="Arial"/>
              <a:buChar char="–"/>
            </a:pPr>
            <a:r>
              <a:rPr b="0" i="0" lang="en-US" sz="1600" u="none">
                <a:solidFill>
                  <a:schemeClr val="lt1"/>
                </a:solidFill>
                <a:latin typeface="Oi"/>
                <a:ea typeface="Oi"/>
                <a:cs typeface="Oi"/>
                <a:sym typeface="Oi"/>
              </a:rPr>
              <a:t>Initially approved. Insurer ordered IME. IME found not TD. Insurer terminated insurance to retroactive to the date of the IME</a:t>
            </a:r>
            <a:endParaRPr/>
          </a:p>
          <a:p>
            <a:pPr indent="-285750" lvl="1" marL="742950" rtl="0" algn="l">
              <a:lnSpc>
                <a:spcPct val="100000"/>
              </a:lnSpc>
              <a:spcBef>
                <a:spcPts val="320"/>
              </a:spcBef>
              <a:spcAft>
                <a:spcPts val="0"/>
              </a:spcAft>
              <a:buClr>
                <a:schemeClr val="lt1"/>
              </a:buClr>
              <a:buSzPts val="1600"/>
              <a:buFont typeface="Arial"/>
              <a:buChar char="–"/>
            </a:pPr>
            <a:r>
              <a:rPr b="0" i="0" lang="en-US" sz="1600" u="none">
                <a:solidFill>
                  <a:schemeClr val="lt1"/>
                </a:solidFill>
                <a:latin typeface="Oi"/>
                <a:ea typeface="Oi"/>
                <a:cs typeface="Oi"/>
                <a:sym typeface="Oi"/>
              </a:rPr>
              <a:t>Existence of work-related stress was crucial to the plaintiff’s claim</a:t>
            </a:r>
            <a:endParaRPr/>
          </a:p>
          <a:p>
            <a:pPr indent="-285750" lvl="1" marL="742950" rtl="0" algn="l">
              <a:lnSpc>
                <a:spcPct val="100000"/>
              </a:lnSpc>
              <a:spcBef>
                <a:spcPts val="320"/>
              </a:spcBef>
              <a:spcAft>
                <a:spcPts val="0"/>
              </a:spcAft>
              <a:buClr>
                <a:schemeClr val="lt1"/>
              </a:buClr>
              <a:buSzPts val="1600"/>
              <a:buFont typeface="Arial"/>
              <a:buChar char="–"/>
            </a:pPr>
            <a:r>
              <a:rPr b="0" i="0" lang="en-US" sz="1600" u="none">
                <a:solidFill>
                  <a:schemeClr val="lt1"/>
                </a:solidFill>
                <a:latin typeface="Oi"/>
                <a:ea typeface="Oi"/>
                <a:cs typeface="Oi"/>
                <a:sym typeface="Oi"/>
              </a:rPr>
              <a:t>Insurer agreed it was there for the purposes of their initial approval but not a factor that entitled the plaintiff to further receipt of benefits.</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5" name="Shape 195"/>
        <p:cNvGrpSpPr/>
        <p:nvPr/>
      </p:nvGrpSpPr>
      <p:grpSpPr>
        <a:xfrm>
          <a:off x="0" y="0"/>
          <a:ext cx="0" cy="0"/>
          <a:chOff x="0" y="0"/>
          <a:chExt cx="0" cy="0"/>
        </a:xfrm>
      </p:grpSpPr>
      <p:sp>
        <p:nvSpPr>
          <p:cNvPr id="196" name="Google Shape;196;p31"/>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92D050"/>
              </a:buClr>
              <a:buSzPts val="4000"/>
              <a:buFont typeface="Oi"/>
              <a:buNone/>
            </a:pPr>
            <a:r>
              <a:rPr b="0" i="0" lang="en-US" sz="4000" u="none">
                <a:solidFill>
                  <a:srgbClr val="92D050"/>
                </a:solidFill>
                <a:latin typeface="Oi"/>
                <a:ea typeface="Oi"/>
                <a:cs typeface="Oi"/>
                <a:sym typeface="Oi"/>
              </a:rPr>
              <a:t>Appropriate Treatment: Alcohol, Cigarettes, and Coffee</a:t>
            </a:r>
            <a:endParaRPr/>
          </a:p>
        </p:txBody>
      </p:sp>
      <p:sp>
        <p:nvSpPr>
          <p:cNvPr id="197" name="Google Shape;197;p31"/>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0" lvl="1" marL="457200" marR="0" rtl="0" algn="l">
              <a:lnSpc>
                <a:spcPct val="100000"/>
              </a:lnSpc>
              <a:spcBef>
                <a:spcPts val="0"/>
              </a:spcBef>
              <a:spcAft>
                <a:spcPts val="0"/>
              </a:spcAft>
              <a:buClr>
                <a:srgbClr val="A6CE39"/>
              </a:buClr>
              <a:buSzPts val="1800"/>
              <a:buFont typeface="Arial"/>
              <a:buNone/>
            </a:pPr>
            <a:r>
              <a:rPr b="0" i="1" lang="en-US" sz="1800" u="none" cap="none" strike="noStrike">
                <a:solidFill>
                  <a:srgbClr val="A6CE39"/>
                </a:solidFill>
                <a:latin typeface="Oi"/>
                <a:ea typeface="Oi"/>
                <a:cs typeface="Oi"/>
                <a:sym typeface="Oi"/>
              </a:rPr>
              <a:t>Hamilton</a:t>
            </a:r>
            <a:r>
              <a:rPr b="0" i="0" lang="en-US" sz="1800" u="none" cap="none" strike="noStrike">
                <a:solidFill>
                  <a:schemeClr val="lt1"/>
                </a:solidFill>
                <a:latin typeface="Oi"/>
                <a:ea typeface="Oi"/>
                <a:cs typeface="Oi"/>
                <a:sym typeface="Oi"/>
              </a:rPr>
              <a:t>, continued…</a:t>
            </a:r>
            <a:endParaRPr/>
          </a:p>
          <a:p>
            <a:pPr indent="0" lvl="1" marL="457200" marR="0" rtl="0" algn="l">
              <a:lnSpc>
                <a:spcPct val="100000"/>
              </a:lnSpc>
              <a:spcBef>
                <a:spcPts val="560"/>
              </a:spcBef>
              <a:spcAft>
                <a:spcPts val="0"/>
              </a:spcAft>
              <a:buClr>
                <a:schemeClr val="dk1"/>
              </a:buClr>
              <a:buSzPts val="2800"/>
              <a:buFont typeface="Arial"/>
              <a:buNone/>
            </a:pPr>
            <a:r>
              <a:t/>
            </a:r>
            <a:endParaRPr b="0" i="0" sz="2800" u="none" cap="none" strike="noStrike">
              <a:solidFill>
                <a:schemeClr val="lt1"/>
              </a:solidFill>
              <a:latin typeface="Oi"/>
              <a:ea typeface="Oi"/>
              <a:cs typeface="Oi"/>
              <a:sym typeface="Oi"/>
            </a:endParaRPr>
          </a:p>
          <a:p>
            <a:pPr indent="-114300" lvl="1" marL="457200" marR="0" rtl="0" algn="l">
              <a:lnSpc>
                <a:spcPct val="100000"/>
              </a:lnSpc>
              <a:spcBef>
                <a:spcPts val="360"/>
              </a:spcBef>
              <a:spcAft>
                <a:spcPts val="0"/>
              </a:spcAft>
              <a:buClr>
                <a:schemeClr val="lt1"/>
              </a:buClr>
              <a:buSzPts val="1800"/>
              <a:buFont typeface="Arial"/>
              <a:buChar char="–"/>
            </a:pPr>
            <a:r>
              <a:rPr b="0" i="0" lang="en-US" sz="1800" u="none" cap="none" strike="noStrike">
                <a:solidFill>
                  <a:schemeClr val="lt1"/>
                </a:solidFill>
                <a:latin typeface="Oi"/>
                <a:ea typeface="Oi"/>
                <a:cs typeface="Oi"/>
                <a:sym typeface="Oi"/>
              </a:rPr>
              <a:t>“..in spite of cautions administered to him by various doctors” he continued to use the ‘common social vices’. </a:t>
            </a:r>
            <a:endParaRPr/>
          </a:p>
          <a:p>
            <a:pPr indent="-114300" lvl="1" marL="457200" marR="0" rtl="0" algn="l">
              <a:lnSpc>
                <a:spcPct val="100000"/>
              </a:lnSpc>
              <a:spcBef>
                <a:spcPts val="360"/>
              </a:spcBef>
              <a:spcAft>
                <a:spcPts val="0"/>
              </a:spcAft>
              <a:buClr>
                <a:schemeClr val="lt1"/>
              </a:buClr>
              <a:buSzPts val="1800"/>
              <a:buFont typeface="Arial"/>
              <a:buChar char="–"/>
            </a:pPr>
            <a:r>
              <a:rPr b="0" i="0" lang="en-US" sz="1800" u="none" cap="none" strike="noStrike">
                <a:solidFill>
                  <a:schemeClr val="lt1"/>
                </a:solidFill>
                <a:latin typeface="Oi"/>
                <a:ea typeface="Oi"/>
                <a:cs typeface="Oi"/>
                <a:sym typeface="Oi"/>
              </a:rPr>
              <a:t>Was “candid in acknowledging he had not cut down on his smoking of one and a half packs a day…and that he drinks too much coffee as a daily regimen. With regard to alcohol, admitted that prior to 1984 he consumed eight to ten ounces of liquor per day, and that it was excessive, but maintained..that when his medical problems acclerated again…he cut down his social drinking to 2-4 ounces…” </a:t>
            </a:r>
            <a:endParaRPr/>
          </a:p>
          <a:p>
            <a:pPr indent="-114300" lvl="1" marL="457200" marR="0" rtl="0" algn="l">
              <a:lnSpc>
                <a:spcPct val="100000"/>
              </a:lnSpc>
              <a:spcBef>
                <a:spcPts val="360"/>
              </a:spcBef>
              <a:spcAft>
                <a:spcPts val="0"/>
              </a:spcAft>
              <a:buClr>
                <a:schemeClr val="lt1"/>
              </a:buClr>
              <a:buSzPts val="1800"/>
              <a:buFont typeface="Arial"/>
              <a:buChar char="–"/>
            </a:pPr>
            <a:r>
              <a:rPr b="0" i="0" lang="en-US" sz="1800" u="none" cap="none" strike="noStrike">
                <a:solidFill>
                  <a:schemeClr val="lt1"/>
                </a:solidFill>
                <a:latin typeface="Oi"/>
                <a:ea typeface="Oi"/>
                <a:cs typeface="Oi"/>
                <a:sym typeface="Oi"/>
              </a:rPr>
              <a:t>“…acknowledged that these habits affected his symptoms, but he did not give the impression that he ‘listened’ with any real intent on helping himself to the various admonitions he unquestionably received from the doctors.”  </a:t>
            </a:r>
            <a:endParaRPr/>
          </a:p>
          <a:p>
            <a:pPr indent="-228600" lvl="0" marL="342900" marR="0" rtl="0" algn="l">
              <a:spcBef>
                <a:spcPts val="360"/>
              </a:spcBef>
              <a:spcAft>
                <a:spcPts val="0"/>
              </a:spcAft>
              <a:buClr>
                <a:schemeClr val="dk1"/>
              </a:buClr>
              <a:buSzPts val="1800"/>
              <a:buFont typeface="Arial"/>
              <a:buNone/>
            </a:pPr>
            <a:r>
              <a:t/>
            </a:r>
            <a:endParaRPr b="0" i="0" sz="1800" u="none" cap="none" strike="noStrike">
              <a:solidFill>
                <a:schemeClr val="lt1"/>
              </a:solidFill>
              <a:latin typeface="Oi"/>
              <a:ea typeface="Oi"/>
              <a:cs typeface="Oi"/>
              <a:sym typeface="Oi"/>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 name="Shape 93"/>
        <p:cNvGrpSpPr/>
        <p:nvPr/>
      </p:nvGrpSpPr>
      <p:grpSpPr>
        <a:xfrm>
          <a:off x="0" y="0"/>
          <a:ext cx="0" cy="0"/>
          <a:chOff x="0" y="0"/>
          <a:chExt cx="0" cy="0"/>
        </a:xfrm>
      </p:grpSpPr>
      <p:sp>
        <p:nvSpPr>
          <p:cNvPr id="94" name="Google Shape;94;p14"/>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92D050"/>
              </a:buClr>
              <a:buSzPts val="4400"/>
              <a:buFont typeface="Oi"/>
              <a:buNone/>
            </a:pPr>
            <a:r>
              <a:rPr b="0" i="0" lang="en-US" sz="4400" u="none">
                <a:solidFill>
                  <a:srgbClr val="92D050"/>
                </a:solidFill>
                <a:latin typeface="Oi"/>
                <a:ea typeface="Oi"/>
                <a:cs typeface="Oi"/>
                <a:sym typeface="Oi"/>
              </a:rPr>
              <a:t>Content</a:t>
            </a:r>
            <a:endParaRPr/>
          </a:p>
        </p:txBody>
      </p:sp>
      <p:sp>
        <p:nvSpPr>
          <p:cNvPr id="95" name="Google Shape;95;p14"/>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609600" lvl="0" marL="609600" marR="0" rtl="0" algn="l">
              <a:lnSpc>
                <a:spcPct val="100000"/>
              </a:lnSpc>
              <a:spcBef>
                <a:spcPts val="0"/>
              </a:spcBef>
              <a:spcAft>
                <a:spcPts val="0"/>
              </a:spcAft>
              <a:buClr>
                <a:srgbClr val="F2F2F2"/>
              </a:buClr>
              <a:buSzPts val="3200"/>
              <a:buFont typeface="Arial"/>
              <a:buNone/>
            </a:pPr>
            <a:r>
              <a:rPr b="0" i="0" lang="en-US" sz="3200" u="none" cap="none" strike="noStrike">
                <a:solidFill>
                  <a:srgbClr val="F2F2F2"/>
                </a:solidFill>
                <a:latin typeface="Oi"/>
                <a:ea typeface="Oi"/>
                <a:cs typeface="Oi"/>
                <a:sym typeface="Oi"/>
              </a:rPr>
              <a:t>Part 1 ‘Mitigation’ Clauses</a:t>
            </a:r>
            <a:endParaRPr/>
          </a:p>
          <a:p>
            <a:pPr indent="-609600" lvl="0" marL="609600" marR="0" rtl="0" algn="l">
              <a:lnSpc>
                <a:spcPct val="100000"/>
              </a:lnSpc>
              <a:spcBef>
                <a:spcPts val="640"/>
              </a:spcBef>
              <a:spcAft>
                <a:spcPts val="0"/>
              </a:spcAft>
              <a:buClr>
                <a:schemeClr val="dk1"/>
              </a:buClr>
              <a:buSzPts val="3200"/>
              <a:buFont typeface="Arial"/>
              <a:buNone/>
            </a:pPr>
            <a:r>
              <a:t/>
            </a:r>
            <a:endParaRPr b="0" i="0" sz="3200" u="none" cap="none" strike="noStrike">
              <a:solidFill>
                <a:srgbClr val="F2F2F2"/>
              </a:solidFill>
              <a:latin typeface="Oi"/>
              <a:ea typeface="Oi"/>
              <a:cs typeface="Oi"/>
              <a:sym typeface="Oi"/>
            </a:endParaRPr>
          </a:p>
          <a:p>
            <a:pPr indent="-609600" lvl="0" marL="609600" marR="0" rtl="0" algn="l">
              <a:lnSpc>
                <a:spcPct val="100000"/>
              </a:lnSpc>
              <a:spcBef>
                <a:spcPts val="640"/>
              </a:spcBef>
              <a:spcAft>
                <a:spcPts val="0"/>
              </a:spcAft>
              <a:buClr>
                <a:srgbClr val="F2F2F2"/>
              </a:buClr>
              <a:buSzPts val="3200"/>
              <a:buFont typeface="Arial"/>
              <a:buNone/>
            </a:pPr>
            <a:r>
              <a:rPr b="0" i="0" lang="en-US" sz="3200" u="none" cap="none" strike="noStrike">
                <a:solidFill>
                  <a:srgbClr val="F2F2F2"/>
                </a:solidFill>
                <a:latin typeface="Oi"/>
                <a:ea typeface="Oi"/>
                <a:cs typeface="Oi"/>
                <a:sym typeface="Oi"/>
              </a:rPr>
              <a:t>Part 2 Remedies for Insurer </a:t>
            </a:r>
            <a:endParaRPr/>
          </a:p>
          <a:p>
            <a:pPr indent="-533400" lvl="1" marL="990600" marR="0" rtl="0" algn="l">
              <a:lnSpc>
                <a:spcPct val="100000"/>
              </a:lnSpc>
              <a:spcBef>
                <a:spcPts val="560"/>
              </a:spcBef>
              <a:spcAft>
                <a:spcPts val="0"/>
              </a:spcAft>
              <a:buClr>
                <a:schemeClr val="dk1"/>
              </a:buClr>
              <a:buSzPts val="2800"/>
              <a:buFont typeface="Arial"/>
              <a:buNone/>
            </a:pPr>
            <a:r>
              <a:t/>
            </a:r>
            <a:endParaRPr b="0" i="0" sz="2800" u="none" cap="none" strike="noStrike">
              <a:solidFill>
                <a:srgbClr val="F2F2F2"/>
              </a:solidFill>
              <a:latin typeface="Oi"/>
              <a:ea typeface="Oi"/>
              <a:cs typeface="Oi"/>
              <a:sym typeface="Oi"/>
            </a:endParaRPr>
          </a:p>
          <a:p>
            <a:pPr indent="-609600" lvl="0" marL="609600" marR="0" rtl="0" algn="l">
              <a:lnSpc>
                <a:spcPct val="100000"/>
              </a:lnSpc>
              <a:spcBef>
                <a:spcPts val="640"/>
              </a:spcBef>
              <a:spcAft>
                <a:spcPts val="0"/>
              </a:spcAft>
              <a:buClr>
                <a:schemeClr val="lt1"/>
              </a:buClr>
              <a:buSzPts val="3200"/>
              <a:buFont typeface="Arial"/>
              <a:buNone/>
            </a:pPr>
            <a:r>
              <a:rPr b="0" i="0" lang="en-US" sz="3200" u="none" cap="none" strike="noStrike">
                <a:solidFill>
                  <a:schemeClr val="lt1"/>
                </a:solidFill>
                <a:latin typeface="Oi"/>
                <a:ea typeface="Oi"/>
                <a:cs typeface="Oi"/>
                <a:sym typeface="Oi"/>
              </a:rPr>
              <a:t>Part 3 Tips for Effective Application of Mitigation Clauses</a:t>
            </a:r>
            <a:endParaRPr/>
          </a:p>
          <a:p>
            <a:pPr indent="-139700" lvl="0" marL="342900" marR="0" rtl="0" algn="l">
              <a:spcBef>
                <a:spcPts val="640"/>
              </a:spcBef>
              <a:spcAft>
                <a:spcPts val="0"/>
              </a:spcAft>
              <a:buClr>
                <a:schemeClr val="dk1"/>
              </a:buClr>
              <a:buSzPts val="3200"/>
              <a:buFont typeface="Arial"/>
              <a:buNone/>
            </a:pPr>
            <a:r>
              <a:t/>
            </a:r>
            <a:endParaRPr b="0" i="0" sz="3200" u="none">
              <a:solidFill>
                <a:schemeClr val="lt1"/>
              </a:solidFill>
              <a:latin typeface="Oi"/>
              <a:ea typeface="Oi"/>
              <a:cs typeface="Oi"/>
              <a:sym typeface="Oi"/>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1" name="Shape 201"/>
        <p:cNvGrpSpPr/>
        <p:nvPr/>
      </p:nvGrpSpPr>
      <p:grpSpPr>
        <a:xfrm>
          <a:off x="0" y="0"/>
          <a:ext cx="0" cy="0"/>
          <a:chOff x="0" y="0"/>
          <a:chExt cx="0" cy="0"/>
        </a:xfrm>
      </p:grpSpPr>
      <p:sp>
        <p:nvSpPr>
          <p:cNvPr id="202" name="Google Shape;202;p32"/>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92D050"/>
              </a:buClr>
              <a:buSzPts val="2800"/>
              <a:buFont typeface="Oi"/>
              <a:buNone/>
            </a:pPr>
            <a:r>
              <a:rPr b="0" i="0" lang="en-US" sz="2800" u="none">
                <a:solidFill>
                  <a:srgbClr val="92D050"/>
                </a:solidFill>
                <a:latin typeface="Oi"/>
                <a:ea typeface="Oi"/>
                <a:cs typeface="Oi"/>
                <a:sym typeface="Oi"/>
              </a:rPr>
              <a:t>Appropriate Treatment: Exercise, Cutting Back on Work and Psych Treatment (Pre-Disability)</a:t>
            </a:r>
            <a:endParaRPr/>
          </a:p>
        </p:txBody>
      </p:sp>
      <p:sp>
        <p:nvSpPr>
          <p:cNvPr id="203" name="Google Shape;203;p32"/>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0" lvl="1" marL="457200" marR="0" rtl="0" algn="l">
              <a:lnSpc>
                <a:spcPct val="100000"/>
              </a:lnSpc>
              <a:spcBef>
                <a:spcPts val="0"/>
              </a:spcBef>
              <a:spcAft>
                <a:spcPts val="0"/>
              </a:spcAft>
              <a:buClr>
                <a:srgbClr val="A6CE39"/>
              </a:buClr>
              <a:buSzPts val="2000"/>
              <a:buFont typeface="Arial"/>
              <a:buNone/>
            </a:pPr>
            <a:r>
              <a:rPr b="0" i="1" lang="en-US" sz="2000" u="none" cap="none" strike="noStrike">
                <a:solidFill>
                  <a:srgbClr val="A6CE39"/>
                </a:solidFill>
                <a:latin typeface="Oi"/>
                <a:ea typeface="Oi"/>
                <a:cs typeface="Oi"/>
                <a:sym typeface="Oi"/>
              </a:rPr>
              <a:t>Hamilton</a:t>
            </a:r>
            <a:r>
              <a:rPr b="0" i="0" lang="en-US" sz="2000" u="none" cap="none" strike="noStrike">
                <a:solidFill>
                  <a:srgbClr val="FFFFFF"/>
                </a:solidFill>
                <a:latin typeface="Oi"/>
                <a:ea typeface="Oi"/>
                <a:cs typeface="Oi"/>
                <a:sym typeface="Oi"/>
              </a:rPr>
              <a:t>, continued…</a:t>
            </a:r>
            <a:endParaRPr/>
          </a:p>
          <a:p>
            <a:pPr indent="-101600" lvl="1" marL="457200" marR="0" rtl="0" algn="l">
              <a:lnSpc>
                <a:spcPct val="100000"/>
              </a:lnSpc>
              <a:spcBef>
                <a:spcPts val="320"/>
              </a:spcBef>
              <a:spcAft>
                <a:spcPts val="0"/>
              </a:spcAft>
              <a:buClr>
                <a:srgbClr val="FFFFFF"/>
              </a:buClr>
              <a:buSzPts val="1600"/>
              <a:buFont typeface="Arial"/>
              <a:buChar char="–"/>
            </a:pPr>
            <a:r>
              <a:rPr b="0" i="0" lang="en-US" sz="1600" u="none" cap="none" strike="noStrike">
                <a:solidFill>
                  <a:srgbClr val="FFFFFF"/>
                </a:solidFill>
                <a:latin typeface="Oi"/>
                <a:ea typeface="Oi"/>
                <a:cs typeface="Oi"/>
                <a:sym typeface="Oi"/>
              </a:rPr>
              <a:t>“…other indications of a clear failure…to follow MA…” </a:t>
            </a:r>
            <a:endParaRPr/>
          </a:p>
          <a:p>
            <a:pPr indent="-228600" lvl="2" marL="1143000" marR="0" rtl="0" algn="l">
              <a:lnSpc>
                <a:spcPct val="100000"/>
              </a:lnSpc>
              <a:spcBef>
                <a:spcPts val="320"/>
              </a:spcBef>
              <a:spcAft>
                <a:spcPts val="0"/>
              </a:spcAft>
              <a:buClr>
                <a:srgbClr val="FFFFFF"/>
              </a:buClr>
              <a:buSzPts val="1600"/>
              <a:buFont typeface="Arial"/>
              <a:buChar char="•"/>
            </a:pPr>
            <a:r>
              <a:rPr b="0" i="0" lang="en-US" sz="1600" u="none" cap="none" strike="noStrike">
                <a:solidFill>
                  <a:srgbClr val="FFFFFF"/>
                </a:solidFill>
                <a:latin typeface="Oi"/>
                <a:ea typeface="Oi"/>
                <a:cs typeface="Oi"/>
                <a:sym typeface="Oi"/>
              </a:rPr>
              <a:t>Was advised to </a:t>
            </a:r>
            <a:r>
              <a:rPr b="1" i="0" lang="en-US" sz="1600" u="sng" cap="none" strike="noStrike">
                <a:solidFill>
                  <a:srgbClr val="FFFFFF"/>
                </a:solidFill>
                <a:latin typeface="Oi"/>
                <a:ea typeface="Oi"/>
                <a:cs typeface="Oi"/>
                <a:sym typeface="Oi"/>
              </a:rPr>
              <a:t>exercise</a:t>
            </a:r>
            <a:r>
              <a:rPr b="0" i="0" lang="en-US" sz="1600" u="none" cap="none" strike="noStrike">
                <a:solidFill>
                  <a:srgbClr val="FFFFFF"/>
                </a:solidFill>
                <a:latin typeface="Oi"/>
                <a:ea typeface="Oi"/>
                <a:cs typeface="Oi"/>
                <a:sym typeface="Oi"/>
              </a:rPr>
              <a:t>. Made a short-lived attempt at tennis and no other activity since. </a:t>
            </a:r>
            <a:endParaRPr/>
          </a:p>
          <a:p>
            <a:pPr indent="-228600" lvl="2" marL="1143000" marR="0" rtl="0" algn="l">
              <a:lnSpc>
                <a:spcPct val="100000"/>
              </a:lnSpc>
              <a:spcBef>
                <a:spcPts val="320"/>
              </a:spcBef>
              <a:spcAft>
                <a:spcPts val="0"/>
              </a:spcAft>
              <a:buClr>
                <a:srgbClr val="FFFFFF"/>
              </a:buClr>
              <a:buSzPts val="1600"/>
              <a:buFont typeface="Arial"/>
              <a:buChar char="•"/>
            </a:pPr>
            <a:r>
              <a:rPr b="0" i="0" lang="en-US" sz="1600" u="none" cap="none" strike="noStrike">
                <a:solidFill>
                  <a:srgbClr val="FFFFFF"/>
                </a:solidFill>
                <a:latin typeface="Oi"/>
                <a:ea typeface="Oi"/>
                <a:cs typeface="Oi"/>
                <a:sym typeface="Oi"/>
              </a:rPr>
              <a:t>After job duties reduced at work (pre-disability) because he claimed stress he still continued to work 70-80 hours per week despite being advised to slow down</a:t>
            </a:r>
            <a:endParaRPr/>
          </a:p>
          <a:p>
            <a:pPr indent="-228600" lvl="2" marL="1143000" marR="0" rtl="0" algn="l">
              <a:lnSpc>
                <a:spcPct val="100000"/>
              </a:lnSpc>
              <a:spcBef>
                <a:spcPts val="320"/>
              </a:spcBef>
              <a:spcAft>
                <a:spcPts val="0"/>
              </a:spcAft>
              <a:buClr>
                <a:srgbClr val="FFFFFF"/>
              </a:buClr>
              <a:buSzPts val="1600"/>
              <a:buFont typeface="Arial"/>
              <a:buChar char="•"/>
            </a:pPr>
            <a:r>
              <a:rPr b="0" i="0" lang="en-US" sz="1600" u="none" cap="none" strike="noStrike">
                <a:solidFill>
                  <a:srgbClr val="FFFFFF"/>
                </a:solidFill>
                <a:latin typeface="Oi"/>
                <a:ea typeface="Oi"/>
                <a:cs typeface="Oi"/>
                <a:sym typeface="Oi"/>
              </a:rPr>
              <a:t>Also failed to seek assistance for stress despite being advised to do so even after advising the insurer that their termination of his benefit caused him stress</a:t>
            </a:r>
            <a:endParaRPr b="0" i="0" sz="2000" u="none" cap="none" strike="noStrike">
              <a:solidFill>
                <a:srgbClr val="FFFFFF"/>
              </a:solidFill>
              <a:latin typeface="Oi"/>
              <a:ea typeface="Oi"/>
              <a:cs typeface="Oi"/>
              <a:sym typeface="Oi"/>
            </a:endParaRPr>
          </a:p>
          <a:p>
            <a:pPr indent="-101600" lvl="1" marL="457200" marR="0" rtl="0" algn="l">
              <a:lnSpc>
                <a:spcPct val="100000"/>
              </a:lnSpc>
              <a:spcBef>
                <a:spcPts val="320"/>
              </a:spcBef>
              <a:spcAft>
                <a:spcPts val="0"/>
              </a:spcAft>
              <a:buClr>
                <a:srgbClr val="FFFFFF"/>
              </a:buClr>
              <a:buSzPts val="1600"/>
              <a:buFont typeface="Arial"/>
              <a:buChar char="–"/>
            </a:pPr>
            <a:r>
              <a:rPr b="0" i="0" lang="en-US" sz="1600" u="none" cap="none" strike="noStrike">
                <a:solidFill>
                  <a:srgbClr val="FFFFFF"/>
                </a:solidFill>
                <a:latin typeface="Oi"/>
                <a:ea typeface="Oi"/>
                <a:cs typeface="Oi"/>
                <a:sym typeface="Oi"/>
              </a:rPr>
              <a:t>“…In summary, the evidence is overwhelming that the plaintiff contributed to the continuation and intensity of his medical problems by his failure to reduce substantially, if not eliminate, his particular excessive abuse of alcohol, coffee and cigarettes at all material times. That being stated, there is substantial and credible evidence that the plaintiff’s particular medical problems were exacerbated and/or developed within the genuine stressful work-related experience that occurred during the last two years of his full-time employment.” </a:t>
            </a:r>
            <a:endParaRPr/>
          </a:p>
          <a:p>
            <a:pPr indent="0" lvl="1" marL="457200" marR="0" rtl="0" algn="l">
              <a:lnSpc>
                <a:spcPct val="100000"/>
              </a:lnSpc>
              <a:spcBef>
                <a:spcPts val="400"/>
              </a:spcBef>
              <a:spcAft>
                <a:spcPts val="0"/>
              </a:spcAft>
              <a:buClr>
                <a:schemeClr val="dk1"/>
              </a:buClr>
              <a:buSzPts val="2000"/>
              <a:buFont typeface="Arial"/>
              <a:buNone/>
            </a:pPr>
            <a:r>
              <a:t/>
            </a:r>
            <a:endParaRPr b="0" i="0" sz="2000" u="none" cap="none" strike="noStrike">
              <a:solidFill>
                <a:srgbClr val="FFFFFF"/>
              </a:solidFill>
              <a:latin typeface="Oi"/>
              <a:ea typeface="Oi"/>
              <a:cs typeface="Oi"/>
              <a:sym typeface="Oi"/>
            </a:endParaRPr>
          </a:p>
          <a:p>
            <a:pPr indent="-228600" lvl="2" marL="1143000" marR="0" rtl="0" algn="l">
              <a:lnSpc>
                <a:spcPct val="100000"/>
              </a:lnSpc>
              <a:spcBef>
                <a:spcPts val="400"/>
              </a:spcBef>
              <a:spcAft>
                <a:spcPts val="0"/>
              </a:spcAft>
              <a:buClr>
                <a:schemeClr val="dk1"/>
              </a:buClr>
              <a:buSzPts val="2000"/>
              <a:buFont typeface="Arial"/>
              <a:buNone/>
            </a:pPr>
            <a:r>
              <a:t/>
            </a:r>
            <a:endParaRPr b="0" i="0" sz="2000" u="none" cap="none" strike="noStrike">
              <a:solidFill>
                <a:srgbClr val="FFFFFF"/>
              </a:solidFill>
              <a:latin typeface="Oi"/>
              <a:ea typeface="Oi"/>
              <a:cs typeface="Oi"/>
              <a:sym typeface="Oi"/>
            </a:endParaRPr>
          </a:p>
          <a:p>
            <a:pPr indent="-215900" lvl="0" marL="342900" marR="0" rtl="0" algn="l">
              <a:spcBef>
                <a:spcPts val="400"/>
              </a:spcBef>
              <a:spcAft>
                <a:spcPts val="0"/>
              </a:spcAft>
              <a:buClr>
                <a:schemeClr val="dk1"/>
              </a:buClr>
              <a:buSzPts val="2000"/>
              <a:buFont typeface="Arial"/>
              <a:buNone/>
            </a:pPr>
            <a:r>
              <a:t/>
            </a:r>
            <a:endParaRPr b="0" i="0" sz="2000" u="none" cap="none" strike="noStrike">
              <a:solidFill>
                <a:srgbClr val="FFFFFF"/>
              </a:solidFill>
              <a:latin typeface="Oi"/>
              <a:ea typeface="Oi"/>
              <a:cs typeface="Oi"/>
              <a:sym typeface="Oi"/>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7" name="Shape 207"/>
        <p:cNvGrpSpPr/>
        <p:nvPr/>
      </p:nvGrpSpPr>
      <p:grpSpPr>
        <a:xfrm>
          <a:off x="0" y="0"/>
          <a:ext cx="0" cy="0"/>
          <a:chOff x="0" y="0"/>
          <a:chExt cx="0" cy="0"/>
        </a:xfrm>
      </p:grpSpPr>
      <p:sp>
        <p:nvSpPr>
          <p:cNvPr id="208" name="Google Shape;208;p33"/>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92D050"/>
              </a:buClr>
              <a:buSzPts val="4000"/>
              <a:buFont typeface="Oi"/>
              <a:buNone/>
            </a:pPr>
            <a:r>
              <a:rPr b="0" i="0" lang="en-US" sz="4000" u="none">
                <a:solidFill>
                  <a:srgbClr val="92D050"/>
                </a:solidFill>
                <a:latin typeface="Oi"/>
                <a:ea typeface="Oi"/>
                <a:cs typeface="Oi"/>
                <a:sym typeface="Oi"/>
              </a:rPr>
              <a:t>Appropriate Treatment: Alcohol, Cigarettes and Coffee</a:t>
            </a:r>
            <a:endParaRPr/>
          </a:p>
        </p:txBody>
      </p:sp>
      <p:sp>
        <p:nvSpPr>
          <p:cNvPr id="209" name="Google Shape;209;p33"/>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285750" lvl="1" marL="742950" marR="0" rtl="0" algn="l">
              <a:lnSpc>
                <a:spcPct val="100000"/>
              </a:lnSpc>
              <a:spcBef>
                <a:spcPts val="0"/>
              </a:spcBef>
              <a:spcAft>
                <a:spcPts val="0"/>
              </a:spcAft>
              <a:buClr>
                <a:srgbClr val="A6CE39"/>
              </a:buClr>
              <a:buSzPts val="2000"/>
              <a:buFont typeface="Arial"/>
              <a:buNone/>
            </a:pPr>
            <a:r>
              <a:rPr b="0" i="1" lang="en-US" sz="2000" u="none" cap="none" strike="noStrike">
                <a:solidFill>
                  <a:srgbClr val="A6CE39"/>
                </a:solidFill>
                <a:latin typeface="Oi"/>
                <a:ea typeface="Oi"/>
                <a:cs typeface="Oi"/>
                <a:sym typeface="Oi"/>
              </a:rPr>
              <a:t>Hamilton</a:t>
            </a:r>
            <a:r>
              <a:rPr b="0" i="1" lang="en-US" sz="2000" u="none" cap="none" strike="noStrike">
                <a:solidFill>
                  <a:schemeClr val="lt1"/>
                </a:solidFill>
                <a:latin typeface="Oi"/>
                <a:ea typeface="Oi"/>
                <a:cs typeface="Oi"/>
                <a:sym typeface="Oi"/>
              </a:rPr>
              <a:t>, </a:t>
            </a:r>
            <a:r>
              <a:rPr b="0" i="0" lang="en-US" sz="2000" u="none" cap="none" strike="noStrike">
                <a:solidFill>
                  <a:schemeClr val="lt1"/>
                </a:solidFill>
                <a:latin typeface="Oi"/>
                <a:ea typeface="Oi"/>
                <a:cs typeface="Oi"/>
                <a:sym typeface="Oi"/>
              </a:rPr>
              <a:t>continued</a:t>
            </a:r>
            <a:endParaRPr/>
          </a:p>
          <a:p>
            <a:pPr indent="-285750" lvl="1" marL="742950" marR="0" rtl="0" algn="l">
              <a:lnSpc>
                <a:spcPct val="100000"/>
              </a:lnSpc>
              <a:spcBef>
                <a:spcPts val="360"/>
              </a:spcBef>
              <a:spcAft>
                <a:spcPts val="0"/>
              </a:spcAft>
              <a:buClr>
                <a:schemeClr val="lt1"/>
              </a:buClr>
              <a:buSzPts val="1800"/>
              <a:buFont typeface="Arial"/>
              <a:buChar char="–"/>
            </a:pPr>
            <a:r>
              <a:rPr b="0" i="0" lang="en-US" sz="1800" u="none" cap="none" strike="noStrike">
                <a:solidFill>
                  <a:schemeClr val="lt1"/>
                </a:solidFill>
                <a:latin typeface="Oi"/>
                <a:ea typeface="Oi"/>
                <a:cs typeface="Oi"/>
                <a:sym typeface="Oi"/>
              </a:rPr>
              <a:t>At issue was own occupation eligibility and ‘rehabilitative employment’ clause = “</a:t>
            </a:r>
            <a:r>
              <a:rPr b="0" i="0" lang="en-US" sz="1600" u="none" cap="none" strike="noStrike">
                <a:solidFill>
                  <a:schemeClr val="lt1"/>
                </a:solidFill>
                <a:latin typeface="Oi"/>
                <a:ea typeface="Oi"/>
                <a:cs typeface="Oi"/>
                <a:sym typeface="Oi"/>
              </a:rPr>
              <a:t>any occupation or employment for wage or profit for which an insured employee is reasonably fitted by training, education or experience, provided such rehab employment is performed during a period in which the insured employee is unable to perform fully his regular occupation”. Provides for a 50% reduction of income from rehab employment for a specified period of time. </a:t>
            </a:r>
            <a:endParaRPr/>
          </a:p>
          <a:p>
            <a:pPr indent="-285750" lvl="1" marL="742950" marR="0" rtl="0" algn="l">
              <a:lnSpc>
                <a:spcPct val="100000"/>
              </a:lnSpc>
              <a:spcBef>
                <a:spcPts val="320"/>
              </a:spcBef>
              <a:spcAft>
                <a:spcPts val="0"/>
              </a:spcAft>
              <a:buClr>
                <a:schemeClr val="dk1"/>
              </a:buClr>
              <a:buSzPts val="1600"/>
              <a:buFont typeface="Arial"/>
              <a:buNone/>
            </a:pPr>
            <a:r>
              <a:t/>
            </a:r>
            <a:endParaRPr b="0" i="0" sz="1600" u="none" cap="none" strike="noStrike">
              <a:solidFill>
                <a:schemeClr val="lt1"/>
              </a:solidFill>
              <a:latin typeface="Oi"/>
              <a:ea typeface="Oi"/>
              <a:cs typeface="Oi"/>
              <a:sym typeface="Oi"/>
            </a:endParaRPr>
          </a:p>
          <a:p>
            <a:pPr indent="-285750" lvl="1" marL="742950" marR="0" rtl="0" algn="l">
              <a:lnSpc>
                <a:spcPct val="100000"/>
              </a:lnSpc>
              <a:spcBef>
                <a:spcPts val="320"/>
              </a:spcBef>
              <a:spcAft>
                <a:spcPts val="0"/>
              </a:spcAft>
              <a:buClr>
                <a:schemeClr val="lt1"/>
              </a:buClr>
              <a:buSzPts val="1600"/>
              <a:buFont typeface="Arial"/>
              <a:buChar char="–"/>
            </a:pPr>
            <a:r>
              <a:rPr b="0" i="0" lang="en-US" sz="1600" u="none" cap="none" strike="noStrike">
                <a:solidFill>
                  <a:schemeClr val="lt1"/>
                </a:solidFill>
                <a:latin typeface="Oi"/>
                <a:ea typeface="Oi"/>
                <a:cs typeface="Oi"/>
                <a:sym typeface="Oi"/>
              </a:rPr>
              <a:t>Plaintiff had started a travel agency prior to benefits being cut off which intent and plans he had advised the insurer about. Conflict of evidence as to whether defendant encouraged or approved these plans. </a:t>
            </a:r>
            <a:endParaRPr/>
          </a:p>
          <a:p>
            <a:pPr indent="-285750" lvl="1" marL="742950" marR="0" rtl="0" algn="l">
              <a:lnSpc>
                <a:spcPct val="100000"/>
              </a:lnSpc>
              <a:spcBef>
                <a:spcPts val="320"/>
              </a:spcBef>
              <a:spcAft>
                <a:spcPts val="0"/>
              </a:spcAft>
              <a:buClr>
                <a:schemeClr val="dk1"/>
              </a:buClr>
              <a:buSzPts val="1600"/>
              <a:buFont typeface="Arial"/>
              <a:buNone/>
            </a:pPr>
            <a:r>
              <a:t/>
            </a:r>
            <a:endParaRPr b="0" i="0" sz="1600" u="none" cap="none" strike="noStrike">
              <a:solidFill>
                <a:schemeClr val="lt1"/>
              </a:solidFill>
              <a:latin typeface="Oi"/>
              <a:ea typeface="Oi"/>
              <a:cs typeface="Oi"/>
              <a:sym typeface="Oi"/>
            </a:endParaRPr>
          </a:p>
          <a:p>
            <a:pPr indent="-285750" lvl="1" marL="742950" marR="0" rtl="0" algn="l">
              <a:lnSpc>
                <a:spcPct val="100000"/>
              </a:lnSpc>
              <a:spcBef>
                <a:spcPts val="320"/>
              </a:spcBef>
              <a:spcAft>
                <a:spcPts val="0"/>
              </a:spcAft>
              <a:buClr>
                <a:schemeClr val="lt1"/>
              </a:buClr>
              <a:buSzPts val="1600"/>
              <a:buFont typeface="Arial"/>
              <a:buChar char="–"/>
            </a:pPr>
            <a:r>
              <a:rPr b="0" i="0" lang="en-US" sz="1600" u="none" cap="none" strike="noStrike">
                <a:solidFill>
                  <a:schemeClr val="lt1"/>
                </a:solidFill>
                <a:latin typeface="Oi"/>
                <a:ea typeface="Oi"/>
                <a:cs typeface="Oi"/>
                <a:sym typeface="Oi"/>
              </a:rPr>
              <a:t>Plaintiff wins. Is put on benefits. But arrears reduced by 25% for insured’s failure to stop smoking and drinking coffee as recommended by his doctor. No comment on whether they would be reduced by 25% on an ongoing basis. </a:t>
            </a:r>
            <a:endParaRPr/>
          </a:p>
          <a:p>
            <a:pPr indent="-241300" lvl="0" marL="342900" marR="0" rtl="0" algn="l">
              <a:spcBef>
                <a:spcPts val="320"/>
              </a:spcBef>
              <a:spcAft>
                <a:spcPts val="0"/>
              </a:spcAft>
              <a:buClr>
                <a:schemeClr val="dk1"/>
              </a:buClr>
              <a:buSzPts val="1600"/>
              <a:buFont typeface="Arial"/>
              <a:buNone/>
            </a:pPr>
            <a:r>
              <a:t/>
            </a:r>
            <a:endParaRPr b="0" i="0" sz="1600" u="none" cap="none" strike="noStrike">
              <a:solidFill>
                <a:schemeClr val="lt1"/>
              </a:solidFill>
              <a:latin typeface="Oi"/>
              <a:ea typeface="Oi"/>
              <a:cs typeface="Oi"/>
              <a:sym typeface="Oi"/>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3" name="Shape 213"/>
        <p:cNvGrpSpPr/>
        <p:nvPr/>
      </p:nvGrpSpPr>
      <p:grpSpPr>
        <a:xfrm>
          <a:off x="0" y="0"/>
          <a:ext cx="0" cy="0"/>
          <a:chOff x="0" y="0"/>
          <a:chExt cx="0" cy="0"/>
        </a:xfrm>
      </p:grpSpPr>
      <p:sp>
        <p:nvSpPr>
          <p:cNvPr id="214" name="Google Shape;214;p34"/>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A6CE39"/>
              </a:buClr>
              <a:buSzPts val="4400"/>
              <a:buFont typeface="Oi"/>
              <a:buNone/>
            </a:pPr>
            <a:r>
              <a:rPr b="0" i="0" lang="en-US" sz="4400" u="none">
                <a:solidFill>
                  <a:srgbClr val="A6CE39"/>
                </a:solidFill>
                <a:latin typeface="Oi"/>
                <a:ea typeface="Oi"/>
                <a:cs typeface="Oi"/>
                <a:sym typeface="Oi"/>
              </a:rPr>
              <a:t>Part 2 Remedies</a:t>
            </a:r>
            <a:endParaRPr/>
          </a:p>
        </p:txBody>
      </p:sp>
      <p:sp>
        <p:nvSpPr>
          <p:cNvPr id="215" name="Google Shape;215;p34"/>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Clr>
                <a:schemeClr val="lt1"/>
              </a:buClr>
              <a:buSzPts val="3200"/>
              <a:buFont typeface="Arial"/>
              <a:buChar char="•"/>
            </a:pPr>
            <a:r>
              <a:rPr b="0" i="0" lang="en-US" sz="3200" u="none">
                <a:solidFill>
                  <a:schemeClr val="lt1"/>
                </a:solidFill>
                <a:latin typeface="Oi"/>
                <a:ea typeface="Oi"/>
                <a:cs typeface="Oi"/>
                <a:sym typeface="Oi"/>
              </a:rPr>
              <a:t>1. Termination of Benefits</a:t>
            </a:r>
            <a:endParaRPr/>
          </a:p>
          <a:p>
            <a:pPr indent="-342900" lvl="0" marL="342900" rtl="0" algn="l">
              <a:lnSpc>
                <a:spcPct val="100000"/>
              </a:lnSpc>
              <a:spcBef>
                <a:spcPts val="640"/>
              </a:spcBef>
              <a:spcAft>
                <a:spcPts val="0"/>
              </a:spcAft>
              <a:buClr>
                <a:schemeClr val="lt1"/>
              </a:buClr>
              <a:buSzPts val="3200"/>
              <a:buFont typeface="Arial"/>
              <a:buChar char="•"/>
            </a:pPr>
            <a:r>
              <a:rPr b="0" i="0" lang="en-US" sz="3200" u="none">
                <a:solidFill>
                  <a:schemeClr val="lt1"/>
                </a:solidFill>
                <a:latin typeface="Oi"/>
                <a:ea typeface="Oi"/>
                <a:cs typeface="Oi"/>
                <a:sym typeface="Oi"/>
              </a:rPr>
              <a:t>2. Offset of Benefits</a:t>
            </a:r>
            <a:endParaRPr/>
          </a:p>
          <a:p>
            <a:pPr indent="-342900" lvl="0" marL="342900" rtl="0" algn="l">
              <a:lnSpc>
                <a:spcPct val="100000"/>
              </a:lnSpc>
              <a:spcBef>
                <a:spcPts val="640"/>
              </a:spcBef>
              <a:spcAft>
                <a:spcPts val="0"/>
              </a:spcAft>
              <a:buClr>
                <a:schemeClr val="lt1"/>
              </a:buClr>
              <a:buSzPts val="3200"/>
              <a:buFont typeface="Arial"/>
              <a:buChar char="•"/>
            </a:pPr>
            <a:r>
              <a:rPr b="0" i="0" lang="en-US" sz="3200" u="none">
                <a:solidFill>
                  <a:schemeClr val="lt1"/>
                </a:solidFill>
                <a:latin typeface="Oi"/>
                <a:ea typeface="Oi"/>
                <a:cs typeface="Oi"/>
                <a:sym typeface="Oi"/>
              </a:rPr>
              <a:t>3. Imputing Duties (Duty to Upgrade Skills)</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9" name="Shape 219"/>
        <p:cNvGrpSpPr/>
        <p:nvPr/>
      </p:nvGrpSpPr>
      <p:grpSpPr>
        <a:xfrm>
          <a:off x="0" y="0"/>
          <a:ext cx="0" cy="0"/>
          <a:chOff x="0" y="0"/>
          <a:chExt cx="0" cy="0"/>
        </a:xfrm>
      </p:grpSpPr>
      <p:sp>
        <p:nvSpPr>
          <p:cNvPr id="220" name="Google Shape;220;p35"/>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A6CE39"/>
              </a:buClr>
              <a:buSzPts val="4000"/>
              <a:buFont typeface="Oi"/>
              <a:buNone/>
            </a:pPr>
            <a:r>
              <a:rPr b="0" i="0" lang="en-US" sz="4000" u="none">
                <a:solidFill>
                  <a:srgbClr val="A6CE39"/>
                </a:solidFill>
                <a:latin typeface="Oi"/>
                <a:ea typeface="Oi"/>
                <a:cs typeface="Oi"/>
                <a:sym typeface="Oi"/>
              </a:rPr>
              <a:t>Can an Insurer Receive an Offset for Failure to Mitigate? </a:t>
            </a:r>
            <a:endParaRPr/>
          </a:p>
        </p:txBody>
      </p:sp>
      <p:sp>
        <p:nvSpPr>
          <p:cNvPr id="221" name="Google Shape;221;p35"/>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Clr>
                <a:srgbClr val="A6CE39"/>
              </a:buClr>
              <a:buSzPts val="2800"/>
              <a:buFont typeface="Arial"/>
              <a:buChar char="•"/>
            </a:pPr>
            <a:r>
              <a:rPr b="0" i="1" lang="en-US" sz="2800" u="none">
                <a:solidFill>
                  <a:srgbClr val="A6CE39"/>
                </a:solidFill>
                <a:latin typeface="Oi"/>
                <a:ea typeface="Oi"/>
                <a:cs typeface="Oi"/>
                <a:sym typeface="Oi"/>
              </a:rPr>
              <a:t>Bassett v. Paul Revere</a:t>
            </a:r>
            <a:r>
              <a:rPr b="0" i="0" lang="en-US" sz="2800" u="none">
                <a:solidFill>
                  <a:srgbClr val="A6CE39"/>
                </a:solidFill>
                <a:latin typeface="Oi"/>
                <a:ea typeface="Oi"/>
                <a:cs typeface="Oi"/>
                <a:sym typeface="Oi"/>
              </a:rPr>
              <a:t>, 2001 BCSC 988</a:t>
            </a:r>
            <a:endParaRPr/>
          </a:p>
          <a:p>
            <a:pPr indent="-285750" lvl="1" marL="742950" rtl="0" algn="l">
              <a:lnSpc>
                <a:spcPct val="100000"/>
              </a:lnSpc>
              <a:spcBef>
                <a:spcPts val="480"/>
              </a:spcBef>
              <a:spcAft>
                <a:spcPts val="0"/>
              </a:spcAft>
              <a:buClr>
                <a:schemeClr val="lt1"/>
              </a:buClr>
              <a:buSzPts val="2400"/>
              <a:buFont typeface="Arial"/>
              <a:buChar char="–"/>
            </a:pPr>
            <a:r>
              <a:rPr b="0" i="0" lang="en-US" sz="2400" u="none">
                <a:solidFill>
                  <a:schemeClr val="lt1"/>
                </a:solidFill>
                <a:latin typeface="Oi"/>
                <a:ea typeface="Oi"/>
                <a:cs typeface="Oi"/>
                <a:sym typeface="Oi"/>
              </a:rPr>
              <a:t>Delay in completing treatment program constitute failure to mitigate and so benefits terminated when program should have been completed. </a:t>
            </a:r>
            <a:endParaRPr/>
          </a:p>
          <a:p>
            <a:pPr indent="-342900" lvl="0" marL="342900" rtl="0" algn="l">
              <a:lnSpc>
                <a:spcPct val="100000"/>
              </a:lnSpc>
              <a:spcBef>
                <a:spcPts val="560"/>
              </a:spcBef>
              <a:spcAft>
                <a:spcPts val="0"/>
              </a:spcAft>
              <a:buClr>
                <a:srgbClr val="A6CE39"/>
              </a:buClr>
              <a:buSzPts val="2800"/>
              <a:buFont typeface="Arial"/>
              <a:buChar char="•"/>
            </a:pPr>
            <a:r>
              <a:rPr b="0" i="1" lang="en-US" sz="2800" u="none">
                <a:solidFill>
                  <a:srgbClr val="A6CE39"/>
                </a:solidFill>
                <a:latin typeface="Oi"/>
                <a:ea typeface="Oi"/>
                <a:cs typeface="Oi"/>
                <a:sym typeface="Oi"/>
              </a:rPr>
              <a:t>Eichmuller v. Provident Life</a:t>
            </a:r>
            <a:r>
              <a:rPr b="0" i="0" lang="en-US" sz="2800" u="none">
                <a:solidFill>
                  <a:srgbClr val="A6CE39"/>
                </a:solidFill>
                <a:latin typeface="Oi"/>
                <a:ea typeface="Oi"/>
                <a:cs typeface="Oi"/>
                <a:sym typeface="Oi"/>
              </a:rPr>
              <a:t>,2012 ABQB 690</a:t>
            </a:r>
            <a:endParaRPr/>
          </a:p>
          <a:p>
            <a:pPr indent="-285750" lvl="1" marL="742950" rtl="0" algn="l">
              <a:lnSpc>
                <a:spcPct val="100000"/>
              </a:lnSpc>
              <a:spcBef>
                <a:spcPts val="480"/>
              </a:spcBef>
              <a:spcAft>
                <a:spcPts val="0"/>
              </a:spcAft>
              <a:buClr>
                <a:schemeClr val="lt1"/>
              </a:buClr>
              <a:buSzPts val="2400"/>
              <a:buFont typeface="Arial"/>
              <a:buChar char="–"/>
            </a:pPr>
            <a:r>
              <a:rPr b="0" i="0" lang="en-US" sz="2400" u="none">
                <a:solidFill>
                  <a:schemeClr val="lt1"/>
                </a:solidFill>
                <a:latin typeface="Oi"/>
                <a:ea typeface="Oi"/>
                <a:cs typeface="Oi"/>
                <a:sym typeface="Oi"/>
              </a:rPr>
              <a:t>Reduction of 20% for failing to look for part-time work. </a:t>
            </a:r>
            <a:endParaRPr/>
          </a:p>
          <a:p>
            <a:pPr indent="-342900" lvl="0" marL="342900" rtl="0" algn="l">
              <a:lnSpc>
                <a:spcPct val="100000"/>
              </a:lnSpc>
              <a:spcBef>
                <a:spcPts val="560"/>
              </a:spcBef>
              <a:spcAft>
                <a:spcPts val="0"/>
              </a:spcAft>
              <a:buClr>
                <a:srgbClr val="A6CE39"/>
              </a:buClr>
              <a:buSzPts val="2800"/>
              <a:buFont typeface="Arial"/>
              <a:buChar char="•"/>
            </a:pPr>
            <a:r>
              <a:rPr b="0" i="1" lang="en-US" sz="2800" u="none">
                <a:solidFill>
                  <a:srgbClr val="A6CE39"/>
                </a:solidFill>
                <a:latin typeface="Oi"/>
                <a:ea typeface="Oi"/>
                <a:cs typeface="Oi"/>
                <a:sym typeface="Oi"/>
              </a:rPr>
              <a:t>Stronge v. London Life</a:t>
            </a:r>
            <a:r>
              <a:rPr b="0" i="0" lang="en-US" sz="2800" u="none">
                <a:solidFill>
                  <a:srgbClr val="A6CE39"/>
                </a:solidFill>
                <a:latin typeface="Oi"/>
                <a:ea typeface="Oi"/>
                <a:cs typeface="Oi"/>
                <a:sym typeface="Oi"/>
              </a:rPr>
              <a:t>, [1993] I.L.R. 1-2931</a:t>
            </a:r>
            <a:endParaRPr/>
          </a:p>
          <a:p>
            <a:pPr indent="-285750" lvl="1" marL="742950" rtl="0" algn="l">
              <a:lnSpc>
                <a:spcPct val="100000"/>
              </a:lnSpc>
              <a:spcBef>
                <a:spcPts val="480"/>
              </a:spcBef>
              <a:spcAft>
                <a:spcPts val="0"/>
              </a:spcAft>
              <a:buClr>
                <a:schemeClr val="lt1"/>
              </a:buClr>
              <a:buSzPts val="2400"/>
              <a:buFont typeface="Arial"/>
              <a:buChar char="–"/>
            </a:pPr>
            <a:r>
              <a:rPr b="0" i="0" lang="en-US" sz="2400" u="none">
                <a:solidFill>
                  <a:schemeClr val="lt1"/>
                </a:solidFill>
                <a:latin typeface="Oi"/>
                <a:ea typeface="Oi"/>
                <a:cs typeface="Oi"/>
                <a:sym typeface="Oi"/>
              </a:rPr>
              <a:t>Reduction of 25% for failure to return to part-time work.   </a:t>
            </a:r>
            <a:endParaRPr/>
          </a:p>
          <a:p>
            <a:pPr indent="-165100" lvl="0" marL="342900" rtl="0" algn="l">
              <a:lnSpc>
                <a:spcPct val="100000"/>
              </a:lnSpc>
              <a:spcBef>
                <a:spcPts val="560"/>
              </a:spcBef>
              <a:spcAft>
                <a:spcPts val="0"/>
              </a:spcAft>
              <a:buClr>
                <a:schemeClr val="dk1"/>
              </a:buClr>
              <a:buSzPts val="2800"/>
              <a:buFont typeface="Arial"/>
              <a:buNone/>
            </a:pPr>
            <a:r>
              <a:t/>
            </a:r>
            <a:endParaRPr b="0" i="0" sz="2800" u="none">
              <a:solidFill>
                <a:schemeClr val="lt1"/>
              </a:solidFill>
              <a:latin typeface="Oi"/>
              <a:ea typeface="Oi"/>
              <a:cs typeface="Oi"/>
              <a:sym typeface="Oi"/>
            </a:endParaRPr>
          </a:p>
          <a:p>
            <a:pPr indent="-133350" lvl="1" marL="742950" rtl="0" algn="l">
              <a:lnSpc>
                <a:spcPct val="100000"/>
              </a:lnSpc>
              <a:spcBef>
                <a:spcPts val="480"/>
              </a:spcBef>
              <a:spcAft>
                <a:spcPts val="0"/>
              </a:spcAft>
              <a:buClr>
                <a:schemeClr val="dk1"/>
              </a:buClr>
              <a:buSzPts val="2400"/>
              <a:buFont typeface="Arial"/>
              <a:buNone/>
            </a:pPr>
            <a:r>
              <a:t/>
            </a:r>
            <a:endParaRPr b="0" i="0" sz="2400" u="none">
              <a:solidFill>
                <a:schemeClr val="dk1"/>
              </a:solidFill>
              <a:latin typeface="Oi"/>
              <a:ea typeface="Oi"/>
              <a:cs typeface="Oi"/>
              <a:sym typeface="Oi"/>
            </a:endParaRPr>
          </a:p>
          <a:p>
            <a:pPr indent="-190500" lvl="0" marL="342900" rtl="0" algn="l">
              <a:spcBef>
                <a:spcPts val="480"/>
              </a:spcBef>
              <a:spcAft>
                <a:spcPts val="0"/>
              </a:spcAft>
              <a:buClr>
                <a:schemeClr val="dk1"/>
              </a:buClr>
              <a:buSzPts val="2400"/>
              <a:buNone/>
            </a:pPr>
            <a:r>
              <a:t/>
            </a:r>
            <a:endParaRPr b="0" i="0" sz="2400" u="none">
              <a:solidFill>
                <a:schemeClr val="dk1"/>
              </a:solidFill>
              <a:latin typeface="Oi"/>
              <a:ea typeface="Oi"/>
              <a:cs typeface="Oi"/>
              <a:sym typeface="Oi"/>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5" name="Shape 225"/>
        <p:cNvGrpSpPr/>
        <p:nvPr/>
      </p:nvGrpSpPr>
      <p:grpSpPr>
        <a:xfrm>
          <a:off x="0" y="0"/>
          <a:ext cx="0" cy="0"/>
          <a:chOff x="0" y="0"/>
          <a:chExt cx="0" cy="0"/>
        </a:xfrm>
      </p:grpSpPr>
      <p:sp>
        <p:nvSpPr>
          <p:cNvPr id="226" name="Google Shape;226;p36"/>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92D050"/>
              </a:buClr>
              <a:buSzPts val="4400"/>
              <a:buFont typeface="Oi"/>
              <a:buNone/>
            </a:pPr>
            <a:r>
              <a:rPr b="0" i="0" lang="en-US" sz="4400" u="none">
                <a:solidFill>
                  <a:srgbClr val="92D050"/>
                </a:solidFill>
                <a:latin typeface="Oi"/>
                <a:ea typeface="Oi"/>
                <a:cs typeface="Oi"/>
                <a:sym typeface="Oi"/>
              </a:rPr>
              <a:t>Termination	</a:t>
            </a:r>
            <a:endParaRPr/>
          </a:p>
        </p:txBody>
      </p:sp>
      <p:sp>
        <p:nvSpPr>
          <p:cNvPr id="227" name="Google Shape;227;p36"/>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rgbClr val="A6CE39"/>
              </a:buClr>
              <a:buSzPts val="2000"/>
              <a:buFont typeface="Arial"/>
              <a:buChar char="•"/>
            </a:pPr>
            <a:r>
              <a:rPr b="0" i="1" lang="en-US" sz="2000" u="none">
                <a:solidFill>
                  <a:srgbClr val="A6CE39"/>
                </a:solidFill>
                <a:latin typeface="Oi"/>
                <a:ea typeface="Oi"/>
                <a:cs typeface="Oi"/>
                <a:sym typeface="Oi"/>
              </a:rPr>
              <a:t>Bassett v. Maritime Life Assurance Co. </a:t>
            </a:r>
            <a:r>
              <a:rPr b="0" i="0" lang="en-US" sz="2000" u="none">
                <a:solidFill>
                  <a:srgbClr val="A6CE39"/>
                </a:solidFill>
                <a:latin typeface="Oi"/>
                <a:ea typeface="Oi"/>
                <a:cs typeface="Oi"/>
                <a:sym typeface="Oi"/>
              </a:rPr>
              <a:t>[2001] B.C.J. no. 1520 </a:t>
            </a:r>
            <a:endParaRPr/>
          </a:p>
          <a:p>
            <a:pPr indent="-184150" lvl="1" marL="742950" marR="0" rtl="0" algn="l">
              <a:lnSpc>
                <a:spcPct val="100000"/>
              </a:lnSpc>
              <a:spcBef>
                <a:spcPts val="320"/>
              </a:spcBef>
              <a:spcAft>
                <a:spcPts val="0"/>
              </a:spcAft>
              <a:buClr>
                <a:schemeClr val="dk1"/>
              </a:buClr>
              <a:buSzPts val="1600"/>
              <a:buFont typeface="Arial"/>
              <a:buNone/>
            </a:pPr>
            <a:r>
              <a:t/>
            </a:r>
            <a:endParaRPr b="0" i="0" sz="1600" u="none" cap="none" strike="noStrike">
              <a:solidFill>
                <a:srgbClr val="A6CE39"/>
              </a:solidFill>
              <a:latin typeface="Oi"/>
              <a:ea typeface="Oi"/>
              <a:cs typeface="Oi"/>
              <a:sym typeface="Oi"/>
            </a:endParaRPr>
          </a:p>
          <a:p>
            <a:pPr indent="-285750" lvl="1" marL="742950" marR="0" rtl="0" algn="l">
              <a:lnSpc>
                <a:spcPct val="100000"/>
              </a:lnSpc>
              <a:spcBef>
                <a:spcPts val="400"/>
              </a:spcBef>
              <a:spcAft>
                <a:spcPts val="0"/>
              </a:spcAft>
              <a:buClr>
                <a:srgbClr val="F2F2F2"/>
              </a:buClr>
              <a:buSzPts val="2000"/>
              <a:buFont typeface="Arial"/>
              <a:buChar char="–"/>
            </a:pPr>
            <a:r>
              <a:rPr b="0" i="0" lang="en-US" sz="2000" u="none" cap="none" strike="noStrike">
                <a:solidFill>
                  <a:srgbClr val="F2F2F2"/>
                </a:solidFill>
                <a:latin typeface="Oi"/>
                <a:ea typeface="Oi"/>
                <a:cs typeface="Oi"/>
                <a:sym typeface="Oi"/>
              </a:rPr>
              <a:t>Suspension of license case; insured under investigation with College of Physicians for sexual misconduct which he did not disclose to insurer; made claim for depression, anxiety and suicidal tendencies; agreed not to practice medicine following the investigation</a:t>
            </a:r>
            <a:endParaRPr/>
          </a:p>
          <a:p>
            <a:pPr indent="-285750" lvl="1" marL="742950" marR="0" rtl="0" algn="l">
              <a:lnSpc>
                <a:spcPct val="100000"/>
              </a:lnSpc>
              <a:spcBef>
                <a:spcPts val="400"/>
              </a:spcBef>
              <a:spcAft>
                <a:spcPts val="0"/>
              </a:spcAft>
              <a:buClr>
                <a:srgbClr val="F2F2F2"/>
              </a:buClr>
              <a:buSzPts val="2000"/>
              <a:buFont typeface="Arial"/>
              <a:buChar char="–"/>
            </a:pPr>
            <a:r>
              <a:rPr b="0" i="0" lang="en-US" sz="2000" u="none" cap="none" strike="noStrike">
                <a:solidFill>
                  <a:srgbClr val="F2F2F2"/>
                </a:solidFill>
                <a:latin typeface="Oi"/>
                <a:ea typeface="Oi"/>
                <a:cs typeface="Oi"/>
                <a:sym typeface="Oi"/>
              </a:rPr>
              <a:t>He attended a treatment program but did not complete it. </a:t>
            </a:r>
            <a:endParaRPr/>
          </a:p>
          <a:p>
            <a:pPr indent="-285750" lvl="1" marL="742950" marR="0" rtl="0" algn="l">
              <a:lnSpc>
                <a:spcPct val="100000"/>
              </a:lnSpc>
              <a:spcBef>
                <a:spcPts val="400"/>
              </a:spcBef>
              <a:spcAft>
                <a:spcPts val="0"/>
              </a:spcAft>
              <a:buClr>
                <a:srgbClr val="F2F2F2"/>
              </a:buClr>
              <a:buSzPts val="2000"/>
              <a:buFont typeface="Arial"/>
              <a:buChar char="–"/>
            </a:pPr>
            <a:r>
              <a:rPr b="0" i="0" lang="en-US" sz="2000" u="none" cap="none" strike="noStrike">
                <a:solidFill>
                  <a:srgbClr val="F2F2F2"/>
                </a:solidFill>
                <a:latin typeface="Oi"/>
                <a:ea typeface="Oi"/>
                <a:cs typeface="Oi"/>
                <a:sym typeface="Oi"/>
              </a:rPr>
              <a:t>He was entitled to benefits up to the point he discontinued treatment. </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1" name="Shape 231"/>
        <p:cNvGrpSpPr/>
        <p:nvPr/>
      </p:nvGrpSpPr>
      <p:grpSpPr>
        <a:xfrm>
          <a:off x="0" y="0"/>
          <a:ext cx="0" cy="0"/>
          <a:chOff x="0" y="0"/>
          <a:chExt cx="0" cy="0"/>
        </a:xfrm>
      </p:grpSpPr>
      <p:sp>
        <p:nvSpPr>
          <p:cNvPr id="232" name="Google Shape;232;p37"/>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A6CE39"/>
              </a:buClr>
              <a:buSzPts val="4000"/>
              <a:buFont typeface="Oi"/>
              <a:buNone/>
            </a:pPr>
            <a:r>
              <a:rPr b="0" i="0" lang="en-US" sz="4000" u="none">
                <a:solidFill>
                  <a:srgbClr val="A6CE39"/>
                </a:solidFill>
                <a:latin typeface="Oi"/>
                <a:ea typeface="Oi"/>
                <a:cs typeface="Oi"/>
                <a:sym typeface="Oi"/>
              </a:rPr>
              <a:t>Offset</a:t>
            </a:r>
            <a:endParaRPr/>
          </a:p>
        </p:txBody>
      </p:sp>
      <p:sp>
        <p:nvSpPr>
          <p:cNvPr id="233" name="Google Shape;233;p37"/>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Clr>
                <a:srgbClr val="A6CE39"/>
              </a:buClr>
              <a:buSzPts val="2000"/>
              <a:buFont typeface="Arial"/>
              <a:buChar char="•"/>
            </a:pPr>
            <a:r>
              <a:rPr b="0" i="1" lang="en-US" sz="2000" u="none">
                <a:solidFill>
                  <a:srgbClr val="A6CE39"/>
                </a:solidFill>
                <a:latin typeface="Oi"/>
                <a:ea typeface="Oi"/>
                <a:cs typeface="Oi"/>
                <a:sym typeface="Oi"/>
              </a:rPr>
              <a:t>Eichmuller v. Provident Life</a:t>
            </a:r>
            <a:r>
              <a:rPr b="0" i="0" lang="en-US" sz="2000" u="none">
                <a:solidFill>
                  <a:srgbClr val="A6CE39"/>
                </a:solidFill>
                <a:latin typeface="Oi"/>
                <a:ea typeface="Oi"/>
                <a:cs typeface="Oi"/>
                <a:sym typeface="Oi"/>
              </a:rPr>
              <a:t>,2012 ABQB 690</a:t>
            </a:r>
            <a:endParaRPr b="0" i="1" sz="2000" u="none">
              <a:solidFill>
                <a:srgbClr val="A6CE39"/>
              </a:solidFill>
              <a:latin typeface="Oi"/>
              <a:ea typeface="Oi"/>
              <a:cs typeface="Oi"/>
              <a:sym typeface="Oi"/>
            </a:endParaRPr>
          </a:p>
          <a:p>
            <a:pPr indent="-285750" lvl="1" marL="742950" rtl="0" algn="l">
              <a:lnSpc>
                <a:spcPct val="100000"/>
              </a:lnSpc>
              <a:spcBef>
                <a:spcPts val="360"/>
              </a:spcBef>
              <a:spcAft>
                <a:spcPts val="0"/>
              </a:spcAft>
              <a:buClr>
                <a:srgbClr val="F2F2F2"/>
              </a:buClr>
              <a:buSzPts val="1800"/>
              <a:buFont typeface="Arial"/>
              <a:buChar char="–"/>
            </a:pPr>
            <a:r>
              <a:rPr b="0" i="0" lang="en-US" sz="1800" u="none">
                <a:solidFill>
                  <a:srgbClr val="F2F2F2"/>
                </a:solidFill>
                <a:latin typeface="Oi"/>
                <a:ea typeface="Oi"/>
                <a:cs typeface="Oi"/>
                <a:sym typeface="Oi"/>
              </a:rPr>
              <a:t>B pressure welder 1974-2002</a:t>
            </a:r>
            <a:endParaRPr/>
          </a:p>
          <a:p>
            <a:pPr indent="-285750" lvl="1" marL="742950" rtl="0" algn="l">
              <a:lnSpc>
                <a:spcPct val="100000"/>
              </a:lnSpc>
              <a:spcBef>
                <a:spcPts val="360"/>
              </a:spcBef>
              <a:spcAft>
                <a:spcPts val="0"/>
              </a:spcAft>
              <a:buClr>
                <a:srgbClr val="F2F2F2"/>
              </a:buClr>
              <a:buSzPts val="1800"/>
              <a:buFont typeface="Arial"/>
              <a:buChar char="–"/>
            </a:pPr>
            <a:r>
              <a:rPr b="0" i="0" lang="en-US" sz="1800" u="none">
                <a:solidFill>
                  <a:srgbClr val="F2F2F2"/>
                </a:solidFill>
                <a:latin typeface="Oi"/>
                <a:ea typeface="Oi"/>
                <a:cs typeface="Oi"/>
                <a:sym typeface="Oi"/>
              </a:rPr>
              <a:t>Spinal degeneration which employer had accommodated over time until economic issues required them to put him back into his regular position</a:t>
            </a:r>
            <a:endParaRPr/>
          </a:p>
          <a:p>
            <a:pPr indent="-285750" lvl="1" marL="742950" rtl="0" algn="l">
              <a:lnSpc>
                <a:spcPct val="100000"/>
              </a:lnSpc>
              <a:spcBef>
                <a:spcPts val="360"/>
              </a:spcBef>
              <a:spcAft>
                <a:spcPts val="0"/>
              </a:spcAft>
              <a:buClr>
                <a:srgbClr val="F2F2F2"/>
              </a:buClr>
              <a:buSzPts val="1800"/>
              <a:buFont typeface="Arial"/>
              <a:buChar char="–"/>
            </a:pPr>
            <a:r>
              <a:rPr b="0" i="0" lang="en-US" sz="1800" u="none">
                <a:solidFill>
                  <a:srgbClr val="F2F2F2"/>
                </a:solidFill>
                <a:latin typeface="Oi"/>
                <a:ea typeface="Oi"/>
                <a:cs typeface="Oi"/>
                <a:sym typeface="Oi"/>
              </a:rPr>
              <a:t>Insurer rejected TD bc a physio said ‘with education and exercise based retraining could return to work on graduated basis.’ Plaintiff’s doctor said disabled from regular occupation. (13 experts or expert reports at trial)</a:t>
            </a:r>
            <a:endParaRPr/>
          </a:p>
          <a:p>
            <a:pPr indent="-285750" lvl="1" marL="742950" rtl="0" algn="l">
              <a:lnSpc>
                <a:spcPct val="100000"/>
              </a:lnSpc>
              <a:spcBef>
                <a:spcPts val="360"/>
              </a:spcBef>
              <a:spcAft>
                <a:spcPts val="0"/>
              </a:spcAft>
              <a:buClr>
                <a:srgbClr val="F2F2F2"/>
              </a:buClr>
              <a:buSzPts val="1800"/>
              <a:buFont typeface="Arial"/>
              <a:buChar char="–"/>
            </a:pPr>
            <a:r>
              <a:rPr b="0" i="0" lang="en-US" sz="1800" u="none">
                <a:solidFill>
                  <a:srgbClr val="F2F2F2"/>
                </a:solidFill>
                <a:latin typeface="Oi"/>
                <a:ea typeface="Oi"/>
                <a:cs typeface="Oi"/>
                <a:sym typeface="Oi"/>
              </a:rPr>
              <a:t>Insurer noted Plaintiff moved after disability and never looked for work again as evidence was not planning on returning. </a:t>
            </a:r>
            <a:endParaRPr/>
          </a:p>
          <a:p>
            <a:pPr indent="-285750" lvl="1" marL="742950" rtl="0" algn="l">
              <a:lnSpc>
                <a:spcPct val="100000"/>
              </a:lnSpc>
              <a:spcBef>
                <a:spcPts val="360"/>
              </a:spcBef>
              <a:spcAft>
                <a:spcPts val="0"/>
              </a:spcAft>
              <a:buClr>
                <a:srgbClr val="F2F2F2"/>
              </a:buClr>
              <a:buSzPts val="1800"/>
              <a:buFont typeface="Arial"/>
              <a:buChar char="–"/>
            </a:pPr>
            <a:r>
              <a:rPr b="0" i="0" lang="en-US" sz="1800" u="none">
                <a:solidFill>
                  <a:srgbClr val="F2F2F2"/>
                </a:solidFill>
                <a:latin typeface="Oi"/>
                <a:ea typeface="Oi"/>
                <a:cs typeface="Oi"/>
                <a:sym typeface="Oi"/>
              </a:rPr>
              <a:t>Court found he was TD for regular occupation and then TD to 65 with a 20% reduction for partial capacity. Didn’t try to look for part-time work. Took care of his 8 year old grand daughter and did some volunteer work.</a:t>
            </a:r>
            <a:endParaRPr/>
          </a:p>
          <a:p>
            <a:pPr indent="-285750" lvl="1" marL="742950" rtl="0" algn="l">
              <a:lnSpc>
                <a:spcPct val="100000"/>
              </a:lnSpc>
              <a:spcBef>
                <a:spcPts val="360"/>
              </a:spcBef>
              <a:spcAft>
                <a:spcPts val="0"/>
              </a:spcAft>
              <a:buClr>
                <a:srgbClr val="F2F2F2"/>
              </a:buClr>
              <a:buSzPts val="1800"/>
              <a:buFont typeface="Arial"/>
              <a:buChar char="–"/>
            </a:pPr>
            <a:r>
              <a:rPr b="0" i="0" lang="en-US" sz="1800" u="none">
                <a:solidFill>
                  <a:srgbClr val="F2F2F2"/>
                </a:solidFill>
                <a:latin typeface="Oi"/>
                <a:ea typeface="Oi"/>
                <a:cs typeface="Oi"/>
                <a:sym typeface="Oi"/>
              </a:rPr>
              <a:t>Court said fact he moved was evidence he couldn’t care for his acreage. </a:t>
            </a:r>
            <a:endParaRPr/>
          </a:p>
          <a:p>
            <a:pPr indent="-107950" lvl="1" marL="742950" rtl="0" algn="l">
              <a:lnSpc>
                <a:spcPct val="100000"/>
              </a:lnSpc>
              <a:spcBef>
                <a:spcPts val="560"/>
              </a:spcBef>
              <a:spcAft>
                <a:spcPts val="0"/>
              </a:spcAft>
              <a:buClr>
                <a:schemeClr val="dk1"/>
              </a:buClr>
              <a:buSzPts val="2800"/>
              <a:buFont typeface="Arial"/>
              <a:buNone/>
            </a:pPr>
            <a:r>
              <a:t/>
            </a:r>
            <a:endParaRPr b="0" i="0" sz="2800" u="none">
              <a:solidFill>
                <a:srgbClr val="F2F2F2"/>
              </a:solidFill>
              <a:latin typeface="Oi"/>
              <a:ea typeface="Oi"/>
              <a:cs typeface="Oi"/>
              <a:sym typeface="Oi"/>
            </a:endParaRPr>
          </a:p>
          <a:p>
            <a:pPr indent="-107950" lvl="1" marL="742950" rtl="0" algn="l">
              <a:lnSpc>
                <a:spcPct val="100000"/>
              </a:lnSpc>
              <a:spcBef>
                <a:spcPts val="560"/>
              </a:spcBef>
              <a:spcAft>
                <a:spcPts val="0"/>
              </a:spcAft>
              <a:buClr>
                <a:schemeClr val="dk1"/>
              </a:buClr>
              <a:buSzPts val="2800"/>
              <a:buFont typeface="Arial"/>
              <a:buNone/>
            </a:pPr>
            <a:r>
              <a:t/>
            </a:r>
            <a:endParaRPr b="0" i="0" sz="2800" u="none">
              <a:solidFill>
                <a:srgbClr val="F2F2F2"/>
              </a:solidFill>
              <a:latin typeface="Oi"/>
              <a:ea typeface="Oi"/>
              <a:cs typeface="Oi"/>
              <a:sym typeface="Oi"/>
            </a:endParaRPr>
          </a:p>
          <a:p>
            <a:pPr indent="-165100" lvl="0" marL="342900" rtl="0" algn="l">
              <a:spcBef>
                <a:spcPts val="560"/>
              </a:spcBef>
              <a:spcAft>
                <a:spcPts val="0"/>
              </a:spcAft>
              <a:buClr>
                <a:schemeClr val="dk1"/>
              </a:buClr>
              <a:buSzPts val="2800"/>
              <a:buNone/>
            </a:pPr>
            <a:r>
              <a:t/>
            </a:r>
            <a:endParaRPr b="0" i="0" sz="2800" u="none">
              <a:solidFill>
                <a:srgbClr val="F2F2F2"/>
              </a:solidFill>
              <a:latin typeface="Oi"/>
              <a:ea typeface="Oi"/>
              <a:cs typeface="Oi"/>
              <a:sym typeface="Oi"/>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7" name="Shape 237"/>
        <p:cNvGrpSpPr/>
        <p:nvPr/>
      </p:nvGrpSpPr>
      <p:grpSpPr>
        <a:xfrm>
          <a:off x="0" y="0"/>
          <a:ext cx="0" cy="0"/>
          <a:chOff x="0" y="0"/>
          <a:chExt cx="0" cy="0"/>
        </a:xfrm>
      </p:grpSpPr>
      <p:sp>
        <p:nvSpPr>
          <p:cNvPr id="238" name="Google Shape;238;p38"/>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92D050"/>
              </a:buClr>
              <a:buSzPts val="4400"/>
              <a:buFont typeface="Oi"/>
              <a:buNone/>
            </a:pPr>
            <a:r>
              <a:rPr b="0" i="0" lang="en-US" sz="4400" u="none">
                <a:solidFill>
                  <a:srgbClr val="92D050"/>
                </a:solidFill>
                <a:latin typeface="Oi"/>
                <a:ea typeface="Oi"/>
                <a:cs typeface="Oi"/>
                <a:sym typeface="Oi"/>
              </a:rPr>
              <a:t>Offset	</a:t>
            </a:r>
            <a:endParaRPr/>
          </a:p>
        </p:txBody>
      </p:sp>
      <p:sp>
        <p:nvSpPr>
          <p:cNvPr id="239" name="Google Shape;239;p38"/>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rgbClr val="A6CE39"/>
              </a:buClr>
              <a:buSzPts val="2000"/>
              <a:buFont typeface="Arial"/>
              <a:buChar char="•"/>
            </a:pPr>
            <a:r>
              <a:rPr b="0" i="1" lang="en-US" sz="2000" u="none">
                <a:solidFill>
                  <a:srgbClr val="A6CE39"/>
                </a:solidFill>
                <a:latin typeface="Oi"/>
                <a:ea typeface="Oi"/>
                <a:cs typeface="Oi"/>
                <a:sym typeface="Oi"/>
              </a:rPr>
              <a:t>Stronge v. London Life [1993] O.J. No. 103</a:t>
            </a:r>
            <a:endParaRPr/>
          </a:p>
          <a:p>
            <a:pPr indent="-285750" lvl="1" marL="742950" marR="0" rtl="0" algn="l">
              <a:lnSpc>
                <a:spcPct val="100000"/>
              </a:lnSpc>
              <a:spcBef>
                <a:spcPts val="320"/>
              </a:spcBef>
              <a:spcAft>
                <a:spcPts val="0"/>
              </a:spcAft>
              <a:buClr>
                <a:srgbClr val="F2F2F2"/>
              </a:buClr>
              <a:buSzPts val="1600"/>
              <a:buFont typeface="Arial"/>
              <a:buChar char="–"/>
            </a:pPr>
            <a:r>
              <a:rPr b="0" i="0" lang="en-US" sz="1600" u="none" cap="none" strike="noStrike">
                <a:solidFill>
                  <a:srgbClr val="F2F2F2"/>
                </a:solidFill>
                <a:latin typeface="Oi"/>
                <a:ea typeface="Oi"/>
                <a:cs typeface="Oi"/>
                <a:sym typeface="Oi"/>
              </a:rPr>
              <a:t>35 years old; worked for Canadian Tire for 13 years; handled and sorted  merchandise returned by customers;  got the flu and was intermittently absent from work until finally off; CFS ; video tape showing plaintiff engaging in ‘strenuous activity’ without any signs of pain; medical evidence supportive of claims, found plaintiff did not reveal full particulars of capabilities to medical advisors</a:t>
            </a:r>
            <a:r>
              <a:rPr b="1" i="0" lang="en-US" sz="1600" u="none" cap="none" strike="noStrike">
                <a:solidFill>
                  <a:srgbClr val="F2F2F2"/>
                </a:solidFill>
                <a:latin typeface="Oi"/>
                <a:ea typeface="Oi"/>
                <a:cs typeface="Oi"/>
                <a:sym typeface="Oi"/>
              </a:rPr>
              <a:t> Credibility</a:t>
            </a:r>
            <a:r>
              <a:rPr b="0" i="0" lang="en-US" sz="1600" u="none" cap="none" strike="noStrike">
                <a:solidFill>
                  <a:srgbClr val="F2F2F2"/>
                </a:solidFill>
                <a:latin typeface="Oi"/>
                <a:ea typeface="Oi"/>
                <a:cs typeface="Oi"/>
                <a:sym typeface="Oi"/>
              </a:rPr>
              <a:t> in doubt because under cross seemed to say job was heavier duties than he told his doctors it was; also on cross he was a ‘keen listener, gave precise answers ‘which tended to favour his position both in court and on disc.”</a:t>
            </a:r>
            <a:endParaRPr/>
          </a:p>
          <a:p>
            <a:pPr indent="-285750" lvl="1" marL="742950" marR="0" rtl="0" algn="l">
              <a:lnSpc>
                <a:spcPct val="100000"/>
              </a:lnSpc>
              <a:spcBef>
                <a:spcPts val="320"/>
              </a:spcBef>
              <a:spcAft>
                <a:spcPts val="0"/>
              </a:spcAft>
              <a:buClr>
                <a:srgbClr val="F2F2F2"/>
              </a:buClr>
              <a:buSzPts val="1600"/>
              <a:buFont typeface="Arial"/>
              <a:buChar char="–"/>
            </a:pPr>
            <a:r>
              <a:rPr b="0" i="0" lang="en-US" sz="1600" u="none" cap="none" strike="noStrike">
                <a:solidFill>
                  <a:srgbClr val="F2F2F2"/>
                </a:solidFill>
                <a:latin typeface="Oi"/>
                <a:ea typeface="Oi"/>
                <a:cs typeface="Oi"/>
                <a:sym typeface="Oi"/>
              </a:rPr>
              <a:t>Only ‘objective indicator’ tendered as evidence of capability was </a:t>
            </a:r>
            <a:r>
              <a:rPr b="1" i="0" lang="en-US" sz="1600" u="none" cap="none" strike="noStrike">
                <a:solidFill>
                  <a:srgbClr val="F2F2F2"/>
                </a:solidFill>
                <a:latin typeface="Oi"/>
                <a:ea typeface="Oi"/>
                <a:cs typeface="Oi"/>
                <a:sym typeface="Oi"/>
              </a:rPr>
              <a:t>surveillance </a:t>
            </a:r>
            <a:r>
              <a:rPr b="0" i="0" lang="en-US" sz="1600" u="none" cap="none" strike="noStrike">
                <a:solidFill>
                  <a:srgbClr val="F2F2F2"/>
                </a:solidFill>
                <a:latin typeface="Oi"/>
                <a:ea typeface="Oi"/>
                <a:cs typeface="Oi"/>
                <a:sym typeface="Oi"/>
              </a:rPr>
              <a:t>showing moving heavy furniture for three days in a row and on a separate occasion building a fence…asserted throughout he was in pain but this was never caught by the cameras; also evidence he assisted with plumbing, wallpapering and painting. </a:t>
            </a:r>
            <a:endParaRPr/>
          </a:p>
          <a:p>
            <a:pPr indent="-285750" lvl="1" marL="742950" marR="0" rtl="0" algn="l">
              <a:lnSpc>
                <a:spcPct val="100000"/>
              </a:lnSpc>
              <a:spcBef>
                <a:spcPts val="320"/>
              </a:spcBef>
              <a:spcAft>
                <a:spcPts val="0"/>
              </a:spcAft>
              <a:buClr>
                <a:srgbClr val="F2F2F2"/>
              </a:buClr>
              <a:buSzPts val="1600"/>
              <a:buFont typeface="Arial"/>
              <a:buChar char="–"/>
            </a:pPr>
            <a:r>
              <a:rPr b="0" i="0" lang="en-US" sz="1600" u="none" cap="none" strike="noStrike">
                <a:solidFill>
                  <a:srgbClr val="F2F2F2"/>
                </a:solidFill>
                <a:latin typeface="Oi"/>
                <a:ea typeface="Oi"/>
                <a:cs typeface="Oi"/>
                <a:sym typeface="Oi"/>
              </a:rPr>
              <a:t>Notable that the plaintiff’s expert dismissed video surveillance as ‘an objective indicator of disability’ while the judge thought the opposite. </a:t>
            </a:r>
            <a:endParaRPr/>
          </a:p>
          <a:p>
            <a:pPr indent="-285750" lvl="1" marL="742950" marR="0" rtl="0" algn="l">
              <a:lnSpc>
                <a:spcPct val="100000"/>
              </a:lnSpc>
              <a:spcBef>
                <a:spcPts val="320"/>
              </a:spcBef>
              <a:spcAft>
                <a:spcPts val="0"/>
              </a:spcAft>
              <a:buClr>
                <a:srgbClr val="F2F2F2"/>
              </a:buClr>
              <a:buSzPts val="1600"/>
              <a:buFont typeface="Arial"/>
              <a:buChar char="–"/>
            </a:pPr>
            <a:r>
              <a:rPr b="0" i="0" lang="en-US" sz="1600" u="none" cap="none" strike="noStrike">
                <a:solidFill>
                  <a:srgbClr val="F2F2F2"/>
                </a:solidFill>
                <a:latin typeface="Oi"/>
                <a:ea typeface="Oi"/>
                <a:cs typeface="Oi"/>
                <a:sym typeface="Oi"/>
              </a:rPr>
              <a:t>Could have handled part-time employment but made no efforts</a:t>
            </a:r>
            <a:endParaRPr/>
          </a:p>
          <a:p>
            <a:pPr indent="-285750" lvl="1" marL="742950" marR="0" rtl="0" algn="l">
              <a:lnSpc>
                <a:spcPct val="100000"/>
              </a:lnSpc>
              <a:spcBef>
                <a:spcPts val="320"/>
              </a:spcBef>
              <a:spcAft>
                <a:spcPts val="0"/>
              </a:spcAft>
              <a:buClr>
                <a:srgbClr val="F2F2F2"/>
              </a:buClr>
              <a:buSzPts val="1600"/>
              <a:buFont typeface="Arial"/>
              <a:buChar char="–"/>
            </a:pPr>
            <a:r>
              <a:rPr b="0" i="0" lang="en-US" sz="1600" u="none" cap="none" strike="noStrike">
                <a:solidFill>
                  <a:srgbClr val="F2F2F2"/>
                </a:solidFill>
                <a:latin typeface="Oi"/>
                <a:ea typeface="Oi"/>
                <a:cs typeface="Oi"/>
                <a:sym typeface="Oi"/>
              </a:rPr>
              <a:t>Action allowed in part; sum reduced by 25% for plaintiff’s failure to mitigate losses by trying to find work</a:t>
            </a:r>
            <a:endParaRPr/>
          </a:p>
          <a:p>
            <a:pPr indent="-241300" lvl="0" marL="342900" marR="0" rtl="0" algn="l">
              <a:spcBef>
                <a:spcPts val="320"/>
              </a:spcBef>
              <a:spcAft>
                <a:spcPts val="0"/>
              </a:spcAft>
              <a:buClr>
                <a:schemeClr val="dk1"/>
              </a:buClr>
              <a:buSzPts val="1600"/>
              <a:buFont typeface="Arial"/>
              <a:buNone/>
            </a:pPr>
            <a:r>
              <a:t/>
            </a:r>
            <a:endParaRPr b="0" i="0" sz="1600" u="none" cap="none" strike="noStrike">
              <a:solidFill>
                <a:srgbClr val="F2F2F2"/>
              </a:solidFill>
              <a:latin typeface="Oi"/>
              <a:ea typeface="Oi"/>
              <a:cs typeface="Oi"/>
              <a:sym typeface="Oi"/>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3" name="Shape 243"/>
        <p:cNvGrpSpPr/>
        <p:nvPr/>
      </p:nvGrpSpPr>
      <p:grpSpPr>
        <a:xfrm>
          <a:off x="0" y="0"/>
          <a:ext cx="0" cy="0"/>
          <a:chOff x="0" y="0"/>
          <a:chExt cx="0" cy="0"/>
        </a:xfrm>
      </p:grpSpPr>
      <p:sp>
        <p:nvSpPr>
          <p:cNvPr id="244" name="Google Shape;244;p39"/>
          <p:cNvSpPr txBox="1"/>
          <p:nvPr>
            <p:ph idx="4294967295"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A6CE39"/>
              </a:buClr>
              <a:buSzPts val="4400"/>
              <a:buFont typeface="Oi"/>
              <a:buNone/>
            </a:pPr>
            <a:r>
              <a:rPr b="0" i="0" lang="en-US" sz="4400" u="none" cap="none" strike="noStrike">
                <a:solidFill>
                  <a:srgbClr val="A6CE39"/>
                </a:solidFill>
                <a:latin typeface="Oi"/>
                <a:ea typeface="Oi"/>
                <a:cs typeface="Oi"/>
                <a:sym typeface="Oi"/>
              </a:rPr>
              <a:t>Duty to Upgrade</a:t>
            </a:r>
            <a:endParaRPr/>
          </a:p>
        </p:txBody>
      </p:sp>
      <p:sp>
        <p:nvSpPr>
          <p:cNvPr id="245" name="Google Shape;245;p39"/>
          <p:cNvSpPr txBox="1"/>
          <p:nvPr>
            <p:ph idx="4294967295"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lt1"/>
              </a:buClr>
              <a:buSzPts val="2800"/>
              <a:buFont typeface="Arial"/>
              <a:buChar char="•"/>
            </a:pPr>
            <a:r>
              <a:rPr b="0" i="0" lang="en-US" sz="2800" u="none">
                <a:solidFill>
                  <a:schemeClr val="lt1"/>
                </a:solidFill>
                <a:latin typeface="Oi"/>
                <a:ea typeface="Oi"/>
                <a:cs typeface="Oi"/>
                <a:sym typeface="Oi"/>
              </a:rPr>
              <a:t>Policy language</a:t>
            </a:r>
            <a:endParaRPr/>
          </a:p>
          <a:p>
            <a:pPr indent="-285750" lvl="1" marL="742950" marR="0" rtl="0" algn="l">
              <a:lnSpc>
                <a:spcPct val="100000"/>
              </a:lnSpc>
              <a:spcBef>
                <a:spcPts val="480"/>
              </a:spcBef>
              <a:spcAft>
                <a:spcPts val="0"/>
              </a:spcAft>
              <a:buClr>
                <a:schemeClr val="lt1"/>
              </a:buClr>
              <a:buSzPts val="2400"/>
              <a:buFont typeface="Arial"/>
              <a:buChar char="–"/>
            </a:pPr>
            <a:r>
              <a:rPr b="0" i="0" lang="en-US" sz="2400" u="none" cap="none" strike="noStrike">
                <a:solidFill>
                  <a:schemeClr val="lt1"/>
                </a:solidFill>
                <a:latin typeface="Oi"/>
                <a:ea typeface="Oi"/>
                <a:cs typeface="Oi"/>
                <a:sym typeface="Oi"/>
              </a:rPr>
              <a:t> i.e., disability defined to include any occupation for which the insured may reasonably become qualified.   </a:t>
            </a:r>
            <a:endParaRPr/>
          </a:p>
          <a:p>
            <a:pPr indent="-342900" lvl="0" marL="342900" marR="0" rtl="0" algn="l">
              <a:lnSpc>
                <a:spcPct val="100000"/>
              </a:lnSpc>
              <a:spcBef>
                <a:spcPts val="560"/>
              </a:spcBef>
              <a:spcAft>
                <a:spcPts val="0"/>
              </a:spcAft>
              <a:buClr>
                <a:schemeClr val="lt1"/>
              </a:buClr>
              <a:buSzPts val="2800"/>
              <a:buFont typeface="Arial"/>
              <a:buChar char="•"/>
            </a:pPr>
            <a:r>
              <a:rPr b="0" i="0" lang="en-US" sz="2800" u="none">
                <a:solidFill>
                  <a:schemeClr val="lt1"/>
                </a:solidFill>
                <a:latin typeface="Oi"/>
                <a:ea typeface="Oi"/>
                <a:cs typeface="Oi"/>
                <a:sym typeface="Oi"/>
              </a:rPr>
              <a:t>Common Law </a:t>
            </a:r>
            <a:endParaRPr/>
          </a:p>
          <a:p>
            <a:pPr indent="-285750" lvl="1" marL="742950" marR="0" rtl="0" algn="l">
              <a:lnSpc>
                <a:spcPct val="100000"/>
              </a:lnSpc>
              <a:spcBef>
                <a:spcPts val="480"/>
              </a:spcBef>
              <a:spcAft>
                <a:spcPts val="0"/>
              </a:spcAft>
              <a:buClr>
                <a:schemeClr val="lt1"/>
              </a:buClr>
              <a:buSzPts val="2400"/>
              <a:buFont typeface="Arial"/>
              <a:buChar char="–"/>
            </a:pPr>
            <a:r>
              <a:rPr b="0" i="1" lang="en-US" sz="2400" u="none" cap="none" strike="noStrike">
                <a:solidFill>
                  <a:schemeClr val="lt1"/>
                </a:solidFill>
                <a:latin typeface="Oi"/>
                <a:ea typeface="Oi"/>
                <a:cs typeface="Oi"/>
                <a:sym typeface="Oi"/>
              </a:rPr>
              <a:t>Green v. Mutual of Omaha Insurance Co</a:t>
            </a:r>
            <a:r>
              <a:rPr b="0" i="0" lang="en-US" sz="2400" u="none" cap="none" strike="noStrike">
                <a:solidFill>
                  <a:schemeClr val="lt1"/>
                </a:solidFill>
                <a:latin typeface="Oi"/>
                <a:ea typeface="Oi"/>
                <a:cs typeface="Oi"/>
                <a:sym typeface="Oi"/>
              </a:rPr>
              <a:t>., 4 C.C.L.I. 34</a:t>
            </a:r>
            <a:endParaRPr/>
          </a:p>
          <a:p>
            <a:pPr indent="-228600" lvl="2" marL="1143000" marR="0" rtl="0" algn="l">
              <a:lnSpc>
                <a:spcPct val="100000"/>
              </a:lnSpc>
              <a:spcBef>
                <a:spcPts val="400"/>
              </a:spcBef>
              <a:spcAft>
                <a:spcPts val="0"/>
              </a:spcAft>
              <a:buClr>
                <a:schemeClr val="lt1"/>
              </a:buClr>
              <a:buSzPts val="2000"/>
              <a:buFont typeface="Arial"/>
              <a:buChar char="•"/>
            </a:pPr>
            <a:r>
              <a:rPr b="0" i="0" lang="en-US" sz="2000" u="none" cap="none" strike="noStrike">
                <a:solidFill>
                  <a:schemeClr val="lt1"/>
                </a:solidFill>
                <a:latin typeface="Oi"/>
                <a:ea typeface="Oi"/>
                <a:cs typeface="Oi"/>
                <a:sym typeface="Oi"/>
              </a:rPr>
              <a:t>Benefits terminated on a date by which the insured would be able to retrain to another gainful occupation.  </a:t>
            </a:r>
            <a:endParaRPr/>
          </a:p>
          <a:p>
            <a:pPr indent="-285750" lvl="1" marL="742950" marR="0" rtl="0" algn="l">
              <a:lnSpc>
                <a:spcPct val="100000"/>
              </a:lnSpc>
              <a:spcBef>
                <a:spcPts val="480"/>
              </a:spcBef>
              <a:spcAft>
                <a:spcPts val="0"/>
              </a:spcAft>
              <a:buClr>
                <a:schemeClr val="lt1"/>
              </a:buClr>
              <a:buSzPts val="2400"/>
              <a:buFont typeface="Arial"/>
              <a:buChar char="–"/>
            </a:pPr>
            <a:r>
              <a:rPr b="0" i="1" lang="en-US" sz="2400" u="none" cap="none" strike="noStrike">
                <a:solidFill>
                  <a:schemeClr val="lt1"/>
                </a:solidFill>
                <a:latin typeface="Oi"/>
                <a:ea typeface="Oi"/>
                <a:cs typeface="Oi"/>
                <a:sym typeface="Oi"/>
              </a:rPr>
              <a:t>Young v. Saskatchewan</a:t>
            </a:r>
            <a:r>
              <a:rPr b="0" i="0" lang="en-US" sz="2400" u="none" cap="none" strike="noStrike">
                <a:solidFill>
                  <a:schemeClr val="lt1"/>
                </a:solidFill>
                <a:latin typeface="Oi"/>
                <a:ea typeface="Oi"/>
                <a:cs typeface="Oi"/>
                <a:sym typeface="Oi"/>
              </a:rPr>
              <a:t>, 48 C.C.L.I. 193</a:t>
            </a:r>
            <a:endParaRPr/>
          </a:p>
          <a:p>
            <a:pPr indent="-228600" lvl="2" marL="1143000" marR="0" rtl="0" algn="l">
              <a:lnSpc>
                <a:spcPct val="100000"/>
              </a:lnSpc>
              <a:spcBef>
                <a:spcPts val="400"/>
              </a:spcBef>
              <a:spcAft>
                <a:spcPts val="0"/>
              </a:spcAft>
              <a:buClr>
                <a:schemeClr val="lt1"/>
              </a:buClr>
              <a:buSzPts val="2000"/>
              <a:buFont typeface="Arial"/>
              <a:buChar char="•"/>
            </a:pPr>
            <a:r>
              <a:rPr b="0" i="0" lang="en-US" sz="2000" u="none" cap="none" strike="noStrike">
                <a:solidFill>
                  <a:schemeClr val="lt1"/>
                </a:solidFill>
                <a:latin typeface="Oi"/>
                <a:ea typeface="Oi"/>
                <a:cs typeface="Oi"/>
                <a:sym typeface="Oi"/>
              </a:rPr>
              <a:t>While undergoing retraining, deemed to be disabled until insured has become fitted for a reasonable occupation.  </a:t>
            </a:r>
            <a:endParaRPr/>
          </a:p>
          <a:p>
            <a:pPr indent="-101600" lvl="2" marL="1143000" marR="0" rtl="0" algn="l">
              <a:lnSpc>
                <a:spcPct val="100000"/>
              </a:lnSpc>
              <a:spcBef>
                <a:spcPts val="400"/>
              </a:spcBef>
              <a:spcAft>
                <a:spcPts val="0"/>
              </a:spcAft>
              <a:buClr>
                <a:schemeClr val="dk1"/>
              </a:buClr>
              <a:buSzPts val="2000"/>
              <a:buFont typeface="Arial"/>
              <a:buNone/>
            </a:pPr>
            <a:r>
              <a:t/>
            </a:r>
            <a:endParaRPr b="0" i="0" sz="2000" u="none" cap="none" strike="noStrike">
              <a:solidFill>
                <a:schemeClr val="lt1"/>
              </a:solidFill>
              <a:latin typeface="Oi"/>
              <a:ea typeface="Oi"/>
              <a:cs typeface="Oi"/>
              <a:sym typeface="Oi"/>
            </a:endParaRPr>
          </a:p>
          <a:p>
            <a:pPr indent="-215900" lvl="0" marL="342900" marR="0" rtl="0" algn="l">
              <a:spcBef>
                <a:spcPts val="400"/>
              </a:spcBef>
              <a:spcAft>
                <a:spcPts val="0"/>
              </a:spcAft>
              <a:buClr>
                <a:schemeClr val="dk1"/>
              </a:buClr>
              <a:buSzPts val="2000"/>
              <a:buFont typeface="Arial"/>
              <a:buNone/>
            </a:pPr>
            <a:r>
              <a:t/>
            </a:r>
            <a:endParaRPr b="0" i="0" sz="2000" u="none" cap="none" strike="noStrike">
              <a:solidFill>
                <a:schemeClr val="lt1"/>
              </a:solidFill>
              <a:latin typeface="Oi"/>
              <a:ea typeface="Oi"/>
              <a:cs typeface="Oi"/>
              <a:sym typeface="Oi"/>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9" name="Shape 249"/>
        <p:cNvGrpSpPr/>
        <p:nvPr/>
      </p:nvGrpSpPr>
      <p:grpSpPr>
        <a:xfrm>
          <a:off x="0" y="0"/>
          <a:ext cx="0" cy="0"/>
          <a:chOff x="0" y="0"/>
          <a:chExt cx="0" cy="0"/>
        </a:xfrm>
      </p:grpSpPr>
      <p:sp>
        <p:nvSpPr>
          <p:cNvPr id="250" name="Google Shape;250;p40"/>
          <p:cNvSpPr txBox="1"/>
          <p:nvPr>
            <p:ph idx="4294967295"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A6CE39"/>
              </a:buClr>
              <a:buSzPts val="4400"/>
              <a:buFont typeface="Oi"/>
              <a:buNone/>
            </a:pPr>
            <a:r>
              <a:rPr b="0" i="0" lang="en-US" sz="4400" u="none" cap="none" strike="noStrike">
                <a:solidFill>
                  <a:srgbClr val="A6CE39"/>
                </a:solidFill>
                <a:latin typeface="Oi"/>
                <a:ea typeface="Oi"/>
                <a:cs typeface="Oi"/>
                <a:sym typeface="Oi"/>
              </a:rPr>
              <a:t>Surgery</a:t>
            </a:r>
            <a:endParaRPr/>
          </a:p>
        </p:txBody>
      </p:sp>
      <p:sp>
        <p:nvSpPr>
          <p:cNvPr id="251" name="Google Shape;251;p40"/>
          <p:cNvSpPr txBox="1"/>
          <p:nvPr>
            <p:ph idx="4294967295"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rgbClr val="A6CE39"/>
              </a:buClr>
              <a:buSzPts val="2800"/>
              <a:buFont typeface="Arial"/>
              <a:buChar char="•"/>
            </a:pPr>
            <a:r>
              <a:rPr b="0" i="1" lang="en-US" sz="2800" u="none">
                <a:solidFill>
                  <a:srgbClr val="A6CE39"/>
                </a:solidFill>
                <a:latin typeface="Oi"/>
                <a:ea typeface="Oi"/>
                <a:cs typeface="Oi"/>
                <a:sym typeface="Oi"/>
              </a:rPr>
              <a:t>Sanders v. Sun Life</a:t>
            </a:r>
            <a:r>
              <a:rPr b="0" i="0" lang="en-US" sz="2800" u="none">
                <a:solidFill>
                  <a:srgbClr val="A6CE39"/>
                </a:solidFill>
                <a:latin typeface="Oi"/>
                <a:ea typeface="Oi"/>
                <a:cs typeface="Oi"/>
                <a:sym typeface="Oi"/>
              </a:rPr>
              <a:t>, 2001 BCSC 1445 </a:t>
            </a:r>
            <a:endParaRPr/>
          </a:p>
          <a:p>
            <a:pPr indent="-342900" lvl="0" marL="342900" marR="0" rtl="0" algn="l">
              <a:lnSpc>
                <a:spcPct val="100000"/>
              </a:lnSpc>
              <a:spcBef>
                <a:spcPts val="400"/>
              </a:spcBef>
              <a:spcAft>
                <a:spcPts val="0"/>
              </a:spcAft>
              <a:buClr>
                <a:schemeClr val="lt1"/>
              </a:buClr>
              <a:buSzPts val="2000"/>
              <a:buFont typeface="Arial"/>
              <a:buChar char="•"/>
            </a:pPr>
            <a:r>
              <a:rPr b="0" i="0" lang="en-US" sz="2000" u="none">
                <a:solidFill>
                  <a:schemeClr val="lt1"/>
                </a:solidFill>
                <a:latin typeface="Oi"/>
                <a:ea typeface="Oi"/>
                <a:cs typeface="Oi"/>
                <a:sym typeface="Oi"/>
              </a:rPr>
              <a:t>Insured not required to undergo any possible treatment, only that which is  appropriate and reasonable.  </a:t>
            </a:r>
            <a:endParaRPr/>
          </a:p>
          <a:p>
            <a:pPr indent="-342900" lvl="0" marL="342900" marR="0" rtl="0" algn="l">
              <a:lnSpc>
                <a:spcPct val="100000"/>
              </a:lnSpc>
              <a:spcBef>
                <a:spcPts val="400"/>
              </a:spcBef>
              <a:spcAft>
                <a:spcPts val="0"/>
              </a:spcAft>
              <a:buClr>
                <a:schemeClr val="dk1"/>
              </a:buClr>
              <a:buSzPts val="2000"/>
              <a:buFont typeface="Arial"/>
              <a:buNone/>
            </a:pPr>
            <a:r>
              <a:t/>
            </a:r>
            <a:endParaRPr b="0" i="0" sz="2000" u="none">
              <a:solidFill>
                <a:schemeClr val="lt1"/>
              </a:solidFill>
              <a:latin typeface="Oi"/>
              <a:ea typeface="Oi"/>
              <a:cs typeface="Oi"/>
              <a:sym typeface="Oi"/>
            </a:endParaRPr>
          </a:p>
          <a:p>
            <a:pPr indent="-342900" lvl="0" marL="342900" marR="0" rtl="0" algn="l">
              <a:lnSpc>
                <a:spcPct val="100000"/>
              </a:lnSpc>
              <a:spcBef>
                <a:spcPts val="400"/>
              </a:spcBef>
              <a:spcAft>
                <a:spcPts val="0"/>
              </a:spcAft>
              <a:buClr>
                <a:schemeClr val="lt1"/>
              </a:buClr>
              <a:buSzPts val="2000"/>
              <a:buFont typeface="Arial"/>
              <a:buChar char="•"/>
            </a:pPr>
            <a:r>
              <a:rPr b="0" i="0" lang="en-US" sz="2000" u="none">
                <a:solidFill>
                  <a:schemeClr val="lt1"/>
                </a:solidFill>
                <a:latin typeface="Oi"/>
                <a:ea typeface="Oi"/>
                <a:cs typeface="Oi"/>
                <a:sym typeface="Oi"/>
              </a:rPr>
              <a:t>Risk/benefit assessment </a:t>
            </a:r>
            <a:endParaRPr/>
          </a:p>
          <a:p>
            <a:pPr indent="-285750" lvl="1" marL="742950" marR="0" rtl="0" algn="l">
              <a:lnSpc>
                <a:spcPct val="100000"/>
              </a:lnSpc>
              <a:spcBef>
                <a:spcPts val="400"/>
              </a:spcBef>
              <a:spcAft>
                <a:spcPts val="0"/>
              </a:spcAft>
              <a:buClr>
                <a:schemeClr val="lt1"/>
              </a:buClr>
              <a:buSzPts val="2000"/>
              <a:buFont typeface="Arial"/>
              <a:buChar char="–"/>
            </a:pPr>
            <a:r>
              <a:rPr b="0" i="0" lang="en-US" sz="2000" u="none" cap="none" strike="noStrike">
                <a:solidFill>
                  <a:schemeClr val="lt1"/>
                </a:solidFill>
                <a:latin typeface="Oi"/>
                <a:ea typeface="Oi"/>
                <a:cs typeface="Oi"/>
                <a:sym typeface="Oi"/>
              </a:rPr>
              <a:t>what it the nature of the harm that could result if surgery was unsuccessful;</a:t>
            </a:r>
            <a:endParaRPr/>
          </a:p>
          <a:p>
            <a:pPr indent="-285750" lvl="1" marL="742950" marR="0" rtl="0" algn="l">
              <a:lnSpc>
                <a:spcPct val="100000"/>
              </a:lnSpc>
              <a:spcBef>
                <a:spcPts val="400"/>
              </a:spcBef>
              <a:spcAft>
                <a:spcPts val="0"/>
              </a:spcAft>
              <a:buClr>
                <a:schemeClr val="lt1"/>
              </a:buClr>
              <a:buSzPts val="2000"/>
              <a:buFont typeface="Arial"/>
              <a:buChar char="–"/>
            </a:pPr>
            <a:r>
              <a:rPr b="0" i="0" lang="en-US" sz="2000" u="none" cap="none" strike="noStrike">
                <a:solidFill>
                  <a:schemeClr val="lt1"/>
                </a:solidFill>
                <a:latin typeface="Oi"/>
                <a:ea typeface="Oi"/>
                <a:cs typeface="Oi"/>
                <a:sym typeface="Oi"/>
              </a:rPr>
              <a:t>What is the benefit of the surgery; and  </a:t>
            </a:r>
            <a:endParaRPr/>
          </a:p>
          <a:p>
            <a:pPr indent="-285750" lvl="1" marL="742950" marR="0" rtl="0" algn="l">
              <a:lnSpc>
                <a:spcPct val="100000"/>
              </a:lnSpc>
              <a:spcBef>
                <a:spcPts val="400"/>
              </a:spcBef>
              <a:spcAft>
                <a:spcPts val="0"/>
              </a:spcAft>
              <a:buClr>
                <a:schemeClr val="lt1"/>
              </a:buClr>
              <a:buSzPts val="2000"/>
              <a:buFont typeface="Arial"/>
              <a:buChar char="–"/>
            </a:pPr>
            <a:r>
              <a:rPr b="0" i="0" lang="en-US" sz="2000" u="none" cap="none" strike="noStrike">
                <a:solidFill>
                  <a:schemeClr val="lt1"/>
                </a:solidFill>
                <a:latin typeface="Oi"/>
                <a:ea typeface="Oi"/>
                <a:cs typeface="Oi"/>
                <a:sym typeface="Oi"/>
              </a:rPr>
              <a:t>What is the level of invasiveness of the proposed procedure.  </a:t>
            </a:r>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5" name="Shape 255"/>
        <p:cNvGrpSpPr/>
        <p:nvPr/>
      </p:nvGrpSpPr>
      <p:grpSpPr>
        <a:xfrm>
          <a:off x="0" y="0"/>
          <a:ext cx="0" cy="0"/>
          <a:chOff x="0" y="0"/>
          <a:chExt cx="0" cy="0"/>
        </a:xfrm>
      </p:grpSpPr>
      <p:sp>
        <p:nvSpPr>
          <p:cNvPr id="256" name="Google Shape;256;p41"/>
          <p:cNvSpPr txBox="1"/>
          <p:nvPr>
            <p:ph idx="4294967295"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A6CE39"/>
              </a:buClr>
              <a:buSzPts val="4400"/>
              <a:buFont typeface="Oi"/>
              <a:buNone/>
            </a:pPr>
            <a:r>
              <a:rPr b="0" i="0" lang="en-US" sz="4400" u="none" cap="none" strike="noStrike">
                <a:solidFill>
                  <a:srgbClr val="A6CE39"/>
                </a:solidFill>
                <a:latin typeface="Oi"/>
                <a:ea typeface="Oi"/>
                <a:cs typeface="Oi"/>
                <a:sym typeface="Oi"/>
              </a:rPr>
              <a:t>Surgery, </a:t>
            </a:r>
            <a:r>
              <a:rPr b="0" i="1" lang="en-US" sz="2000" u="none" cap="none" strike="noStrike">
                <a:solidFill>
                  <a:srgbClr val="A6CE39"/>
                </a:solidFill>
                <a:latin typeface="Oi"/>
                <a:ea typeface="Oi"/>
                <a:cs typeface="Oi"/>
                <a:sym typeface="Oi"/>
              </a:rPr>
              <a:t>Sanders </a:t>
            </a:r>
            <a:r>
              <a:rPr b="0" i="0" lang="en-US" sz="2000" u="none" cap="none" strike="noStrike">
                <a:solidFill>
                  <a:srgbClr val="A6CE39"/>
                </a:solidFill>
                <a:latin typeface="Oi"/>
                <a:ea typeface="Oi"/>
                <a:cs typeface="Oi"/>
                <a:sym typeface="Oi"/>
              </a:rPr>
              <a:t>cont.</a:t>
            </a:r>
            <a:endParaRPr/>
          </a:p>
        </p:txBody>
      </p:sp>
      <p:sp>
        <p:nvSpPr>
          <p:cNvPr id="257" name="Google Shape;257;p41"/>
          <p:cNvSpPr txBox="1"/>
          <p:nvPr>
            <p:ph idx="4294967295"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190500" lvl="0" marL="342900" marR="0" rtl="0" algn="l">
              <a:lnSpc>
                <a:spcPct val="80000"/>
              </a:lnSpc>
              <a:spcBef>
                <a:spcPts val="0"/>
              </a:spcBef>
              <a:spcAft>
                <a:spcPts val="0"/>
              </a:spcAft>
              <a:buClr>
                <a:schemeClr val="dk1"/>
              </a:buClr>
              <a:buSzPts val="2400"/>
              <a:buFont typeface="Arial"/>
              <a:buNone/>
            </a:pPr>
            <a:r>
              <a:t/>
            </a:r>
            <a:endParaRPr b="0" i="0" sz="2400" u="none">
              <a:solidFill>
                <a:schemeClr val="lt1"/>
              </a:solidFill>
              <a:latin typeface="Oi"/>
              <a:ea typeface="Oi"/>
              <a:cs typeface="Oi"/>
              <a:sym typeface="Oi"/>
            </a:endParaRPr>
          </a:p>
          <a:p>
            <a:pPr indent="-342900" lvl="0" marL="342900" marR="0" rtl="0" algn="l">
              <a:lnSpc>
                <a:spcPct val="80000"/>
              </a:lnSpc>
              <a:spcBef>
                <a:spcPts val="480"/>
              </a:spcBef>
              <a:spcAft>
                <a:spcPts val="0"/>
              </a:spcAft>
              <a:buClr>
                <a:schemeClr val="lt1"/>
              </a:buClr>
              <a:buSzPts val="2400"/>
              <a:buFont typeface="Arial"/>
              <a:buChar char="•"/>
            </a:pPr>
            <a:r>
              <a:rPr b="0" i="0" lang="en-US" sz="2400" u="none">
                <a:solidFill>
                  <a:schemeClr val="lt1"/>
                </a:solidFill>
                <a:latin typeface="Oi"/>
                <a:ea typeface="Oi"/>
                <a:cs typeface="Oi"/>
                <a:sym typeface="Oi"/>
              </a:rPr>
              <a:t>Factors to be considered include:</a:t>
            </a:r>
            <a:endParaRPr/>
          </a:p>
          <a:p>
            <a:pPr indent="-285750" lvl="1" marL="742950" marR="0" rtl="0" algn="l">
              <a:lnSpc>
                <a:spcPct val="80000"/>
              </a:lnSpc>
              <a:spcBef>
                <a:spcPts val="400"/>
              </a:spcBef>
              <a:spcAft>
                <a:spcPts val="0"/>
              </a:spcAft>
              <a:buClr>
                <a:schemeClr val="lt1"/>
              </a:buClr>
              <a:buSzPts val="2000"/>
              <a:buFont typeface="Arial"/>
              <a:buChar char="–"/>
            </a:pPr>
            <a:r>
              <a:rPr b="0" i="0" lang="en-US" sz="2000" u="none" cap="none" strike="noStrike">
                <a:solidFill>
                  <a:schemeClr val="lt1"/>
                </a:solidFill>
                <a:latin typeface="Oi"/>
                <a:ea typeface="Oi"/>
                <a:cs typeface="Oi"/>
                <a:sym typeface="Oi"/>
              </a:rPr>
              <a:t>Is there agreement between the physicians  as to the appropriateness</a:t>
            </a:r>
            <a:endParaRPr/>
          </a:p>
          <a:p>
            <a:pPr indent="-285750" lvl="1" marL="742950" marR="0" rtl="0" algn="l">
              <a:lnSpc>
                <a:spcPct val="80000"/>
              </a:lnSpc>
              <a:spcBef>
                <a:spcPts val="400"/>
              </a:spcBef>
              <a:spcAft>
                <a:spcPts val="0"/>
              </a:spcAft>
              <a:buClr>
                <a:schemeClr val="lt1"/>
              </a:buClr>
              <a:buSzPts val="2000"/>
              <a:buFont typeface="Arial"/>
              <a:buChar char="–"/>
            </a:pPr>
            <a:r>
              <a:rPr b="0" i="0" lang="en-US" sz="2000" u="none" cap="none" strike="noStrike">
                <a:solidFill>
                  <a:schemeClr val="lt1"/>
                </a:solidFill>
                <a:latin typeface="Oi"/>
                <a:ea typeface="Oi"/>
                <a:cs typeface="Oi"/>
                <a:sym typeface="Oi"/>
              </a:rPr>
              <a:t>Do the physicians agree as to the prognosis following treatment</a:t>
            </a:r>
            <a:endParaRPr/>
          </a:p>
          <a:p>
            <a:pPr indent="-285750" lvl="1" marL="742950" marR="0" rtl="0" algn="l">
              <a:lnSpc>
                <a:spcPct val="80000"/>
              </a:lnSpc>
              <a:spcBef>
                <a:spcPts val="400"/>
              </a:spcBef>
              <a:spcAft>
                <a:spcPts val="0"/>
              </a:spcAft>
              <a:buClr>
                <a:schemeClr val="lt1"/>
              </a:buClr>
              <a:buSzPts val="2000"/>
              <a:buFont typeface="Arial"/>
              <a:buChar char="–"/>
            </a:pPr>
            <a:r>
              <a:rPr b="0" i="0" lang="en-US" sz="2000" u="none" cap="none" strike="noStrike">
                <a:solidFill>
                  <a:schemeClr val="lt1"/>
                </a:solidFill>
                <a:latin typeface="Oi"/>
                <a:ea typeface="Oi"/>
                <a:cs typeface="Oi"/>
                <a:sym typeface="Oi"/>
              </a:rPr>
              <a:t>Has the insured received advice concerning the nature and risks attendant upon the treatment and whether there was recommendation that the treatment be performed</a:t>
            </a:r>
            <a:endParaRPr/>
          </a:p>
          <a:p>
            <a:pPr indent="-285750" lvl="1" marL="742950" marR="0" rtl="0" algn="l">
              <a:lnSpc>
                <a:spcPct val="80000"/>
              </a:lnSpc>
              <a:spcBef>
                <a:spcPts val="400"/>
              </a:spcBef>
              <a:spcAft>
                <a:spcPts val="0"/>
              </a:spcAft>
              <a:buClr>
                <a:schemeClr val="lt1"/>
              </a:buClr>
              <a:buSzPts val="2000"/>
              <a:buFont typeface="Arial"/>
              <a:buChar char="–"/>
            </a:pPr>
            <a:r>
              <a:rPr b="0" i="0" lang="en-US" sz="2000" u="none" cap="none" strike="noStrike">
                <a:solidFill>
                  <a:schemeClr val="lt1"/>
                </a:solidFill>
                <a:latin typeface="Oi"/>
                <a:ea typeface="Oi"/>
                <a:cs typeface="Oi"/>
                <a:sym typeface="Oi"/>
              </a:rPr>
              <a:t>Has the insured followed another of several appropriate treatments</a:t>
            </a:r>
            <a:endParaRPr/>
          </a:p>
          <a:p>
            <a:pPr indent="-285750" lvl="1" marL="742950" marR="0" rtl="0" algn="l">
              <a:lnSpc>
                <a:spcPct val="80000"/>
              </a:lnSpc>
              <a:spcBef>
                <a:spcPts val="400"/>
              </a:spcBef>
              <a:spcAft>
                <a:spcPts val="0"/>
              </a:spcAft>
              <a:buClr>
                <a:schemeClr val="lt1"/>
              </a:buClr>
              <a:buSzPts val="2000"/>
              <a:buFont typeface="Arial"/>
              <a:buChar char="–"/>
            </a:pPr>
            <a:r>
              <a:rPr b="0" i="0" lang="en-US" sz="2000" u="none" cap="none" strike="noStrike">
                <a:solidFill>
                  <a:schemeClr val="lt1"/>
                </a:solidFill>
                <a:latin typeface="Oi"/>
                <a:ea typeface="Oi"/>
                <a:cs typeface="Oi"/>
                <a:sym typeface="Oi"/>
              </a:rPr>
              <a:t>The degree of risk associated with the treatment</a:t>
            </a:r>
            <a:endParaRPr/>
          </a:p>
          <a:p>
            <a:pPr indent="-285750" lvl="1" marL="742950" marR="0" rtl="0" algn="l">
              <a:lnSpc>
                <a:spcPct val="80000"/>
              </a:lnSpc>
              <a:spcBef>
                <a:spcPts val="400"/>
              </a:spcBef>
              <a:spcAft>
                <a:spcPts val="0"/>
              </a:spcAft>
              <a:buClr>
                <a:schemeClr val="lt1"/>
              </a:buClr>
              <a:buSzPts val="2000"/>
              <a:buFont typeface="Arial"/>
              <a:buChar char="–"/>
            </a:pPr>
            <a:r>
              <a:rPr b="0" i="0" lang="en-US" sz="2000" u="none" cap="none" strike="noStrike">
                <a:solidFill>
                  <a:schemeClr val="lt1"/>
                </a:solidFill>
                <a:latin typeface="Oi"/>
                <a:ea typeface="Oi"/>
                <a:cs typeface="Oi"/>
                <a:sym typeface="Oi"/>
              </a:rPr>
              <a:t>The gravity of the consequences of refusing treatment’</a:t>
            </a:r>
            <a:endParaRPr/>
          </a:p>
          <a:p>
            <a:pPr indent="-285750" lvl="1" marL="742950" marR="0" rtl="0" algn="l">
              <a:lnSpc>
                <a:spcPct val="80000"/>
              </a:lnSpc>
              <a:spcBef>
                <a:spcPts val="400"/>
              </a:spcBef>
              <a:spcAft>
                <a:spcPts val="0"/>
              </a:spcAft>
              <a:buClr>
                <a:schemeClr val="lt1"/>
              </a:buClr>
              <a:buSzPts val="2000"/>
              <a:buFont typeface="Arial"/>
              <a:buChar char="–"/>
            </a:pPr>
            <a:r>
              <a:rPr b="0" i="0" lang="en-US" sz="2000" u="none" cap="none" strike="noStrike">
                <a:solidFill>
                  <a:schemeClr val="lt1"/>
                </a:solidFill>
                <a:latin typeface="Oi"/>
                <a:ea typeface="Oi"/>
                <a:cs typeface="Oi"/>
                <a:sym typeface="Oi"/>
              </a:rPr>
              <a:t>The potential benefits of he treatment; and </a:t>
            </a:r>
            <a:endParaRPr/>
          </a:p>
          <a:p>
            <a:pPr indent="-285750" lvl="1" marL="742950" marR="0" rtl="0" algn="l">
              <a:lnSpc>
                <a:spcPct val="80000"/>
              </a:lnSpc>
              <a:spcBef>
                <a:spcPts val="400"/>
              </a:spcBef>
              <a:spcAft>
                <a:spcPts val="0"/>
              </a:spcAft>
              <a:buClr>
                <a:schemeClr val="lt1"/>
              </a:buClr>
              <a:buSzPts val="2000"/>
              <a:buFont typeface="Arial"/>
              <a:buChar char="–"/>
            </a:pPr>
            <a:r>
              <a:rPr b="0" i="0" lang="en-US" sz="2000" u="none" cap="none" strike="noStrike">
                <a:solidFill>
                  <a:schemeClr val="lt1"/>
                </a:solidFill>
                <a:latin typeface="Oi"/>
                <a:ea typeface="Oi"/>
                <a:cs typeface="Oi"/>
                <a:sym typeface="Oi"/>
              </a:rPr>
              <a:t>Whether the insured suffers from a pre-existing conditions that render the insured incapable of making a choice.</a:t>
            </a:r>
            <a:r>
              <a:rPr b="0" i="0" lang="en-US" sz="2000" u="none" cap="none" strike="noStrike">
                <a:solidFill>
                  <a:schemeClr val="dk1"/>
                </a:solidFill>
                <a:latin typeface="Oi"/>
                <a:ea typeface="Oi"/>
                <a:cs typeface="Oi"/>
                <a:sym typeface="Oi"/>
              </a:rPr>
              <a:t>    </a:t>
            </a:r>
            <a:endParaRPr/>
          </a:p>
          <a:p>
            <a:pPr indent="-215900" lvl="0" marL="342900" marR="0" rtl="0" algn="l">
              <a:spcBef>
                <a:spcPts val="400"/>
              </a:spcBef>
              <a:spcAft>
                <a:spcPts val="0"/>
              </a:spcAft>
              <a:buClr>
                <a:schemeClr val="dk1"/>
              </a:buClr>
              <a:buSzPts val="2000"/>
              <a:buFont typeface="Arial"/>
              <a:buNone/>
            </a:pPr>
            <a:r>
              <a:t/>
            </a:r>
            <a:endParaRPr b="0" i="0" sz="2000" u="none" cap="none" strike="noStrike">
              <a:solidFill>
                <a:schemeClr val="dk1"/>
              </a:solidFill>
              <a:latin typeface="Oi"/>
              <a:ea typeface="Oi"/>
              <a:cs typeface="Oi"/>
              <a:sym typeface="Oi"/>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 name="Shape 99"/>
        <p:cNvGrpSpPr/>
        <p:nvPr/>
      </p:nvGrpSpPr>
      <p:grpSpPr>
        <a:xfrm>
          <a:off x="0" y="0"/>
          <a:ext cx="0" cy="0"/>
          <a:chOff x="0" y="0"/>
          <a:chExt cx="0" cy="0"/>
        </a:xfrm>
      </p:grpSpPr>
      <p:sp>
        <p:nvSpPr>
          <p:cNvPr id="100" name="Google Shape;100;p15"/>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A6CE39"/>
              </a:buClr>
              <a:buSzPts val="4400"/>
              <a:buFont typeface="Oi"/>
              <a:buNone/>
            </a:pPr>
            <a:r>
              <a:rPr b="0" i="0" lang="en-US" sz="4400" u="none">
                <a:solidFill>
                  <a:srgbClr val="A6CE39"/>
                </a:solidFill>
                <a:latin typeface="Oi"/>
                <a:ea typeface="Oi"/>
                <a:cs typeface="Oi"/>
                <a:sym typeface="Oi"/>
              </a:rPr>
              <a:t>Part 1 “Mitigation Clauses”</a:t>
            </a:r>
            <a:r>
              <a:rPr b="0" i="0" lang="en-US" sz="4400" u="none">
                <a:solidFill>
                  <a:schemeClr val="dk1"/>
                </a:solidFill>
                <a:latin typeface="Oi"/>
                <a:ea typeface="Oi"/>
                <a:cs typeface="Oi"/>
                <a:sym typeface="Oi"/>
              </a:rPr>
              <a:t> </a:t>
            </a:r>
            <a:endParaRPr/>
          </a:p>
        </p:txBody>
      </p:sp>
      <p:sp>
        <p:nvSpPr>
          <p:cNvPr id="101" name="Google Shape;101;p15"/>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Clr>
                <a:schemeClr val="lt1"/>
              </a:buClr>
              <a:buSzPts val="3200"/>
              <a:buFont typeface="Arial"/>
              <a:buChar char="•"/>
            </a:pPr>
            <a:r>
              <a:rPr b="0" i="0" lang="en-US" sz="3200" u="none">
                <a:solidFill>
                  <a:schemeClr val="lt1"/>
                </a:solidFill>
                <a:latin typeface="Oi"/>
                <a:ea typeface="Oi"/>
                <a:cs typeface="Oi"/>
                <a:sym typeface="Oi"/>
              </a:rPr>
              <a:t>1) Vocational Rehabilitation Clauses</a:t>
            </a:r>
            <a:endParaRPr/>
          </a:p>
          <a:p>
            <a:pPr indent="-342900" lvl="0" marL="342900" rtl="0" algn="l">
              <a:lnSpc>
                <a:spcPct val="100000"/>
              </a:lnSpc>
              <a:spcBef>
                <a:spcPts val="640"/>
              </a:spcBef>
              <a:spcAft>
                <a:spcPts val="0"/>
              </a:spcAft>
              <a:buClr>
                <a:schemeClr val="lt1"/>
              </a:buClr>
              <a:buSzPts val="3200"/>
              <a:buFont typeface="Arial"/>
              <a:buChar char="•"/>
            </a:pPr>
            <a:r>
              <a:rPr b="0" i="0" lang="en-US" sz="3200" u="none">
                <a:solidFill>
                  <a:schemeClr val="lt1"/>
                </a:solidFill>
                <a:latin typeface="Oi"/>
                <a:ea typeface="Oi"/>
                <a:cs typeface="Oi"/>
                <a:sym typeface="Oi"/>
              </a:rPr>
              <a:t>2) Rehabilitation Clauses</a:t>
            </a:r>
            <a:endParaRPr/>
          </a:p>
          <a:p>
            <a:pPr indent="-342900" lvl="0" marL="342900" rtl="0" algn="l">
              <a:lnSpc>
                <a:spcPct val="100000"/>
              </a:lnSpc>
              <a:spcBef>
                <a:spcPts val="640"/>
              </a:spcBef>
              <a:spcAft>
                <a:spcPts val="0"/>
              </a:spcAft>
              <a:buClr>
                <a:schemeClr val="lt1"/>
              </a:buClr>
              <a:buSzPts val="3200"/>
              <a:buFont typeface="Arial"/>
              <a:buChar char="•"/>
            </a:pPr>
            <a:r>
              <a:rPr b="0" i="0" lang="en-US" sz="3200" u="none">
                <a:solidFill>
                  <a:schemeClr val="lt1"/>
                </a:solidFill>
                <a:latin typeface="Oi"/>
                <a:ea typeface="Oi"/>
                <a:cs typeface="Oi"/>
                <a:sym typeface="Oi"/>
              </a:rPr>
              <a:t>3) “Any Occupation” Clauses</a:t>
            </a:r>
            <a:endParaRPr/>
          </a:p>
          <a:p>
            <a:pPr indent="-342900" lvl="0" marL="342900" rtl="0" algn="l">
              <a:lnSpc>
                <a:spcPct val="100000"/>
              </a:lnSpc>
              <a:spcBef>
                <a:spcPts val="640"/>
              </a:spcBef>
              <a:spcAft>
                <a:spcPts val="0"/>
              </a:spcAft>
              <a:buClr>
                <a:schemeClr val="lt1"/>
              </a:buClr>
              <a:buSzPts val="3200"/>
              <a:buFont typeface="Arial"/>
              <a:buChar char="•"/>
            </a:pPr>
            <a:r>
              <a:rPr b="0" i="0" lang="en-US" sz="3200" u="none">
                <a:solidFill>
                  <a:schemeClr val="lt1"/>
                </a:solidFill>
                <a:latin typeface="Oi"/>
                <a:ea typeface="Oi"/>
                <a:cs typeface="Oi"/>
                <a:sym typeface="Oi"/>
              </a:rPr>
              <a:t>4) Reasonable and Necessary Care Clauses</a:t>
            </a:r>
            <a:endParaRPr/>
          </a:p>
          <a:p>
            <a:pPr indent="-342900" lvl="0" marL="342900" rtl="0" algn="l">
              <a:lnSpc>
                <a:spcPct val="100000"/>
              </a:lnSpc>
              <a:spcBef>
                <a:spcPts val="640"/>
              </a:spcBef>
              <a:spcAft>
                <a:spcPts val="0"/>
              </a:spcAft>
              <a:buClr>
                <a:schemeClr val="lt1"/>
              </a:buClr>
              <a:buSzPts val="3200"/>
              <a:buFont typeface="Arial"/>
              <a:buChar char="•"/>
            </a:pPr>
            <a:r>
              <a:rPr b="0" i="0" lang="en-US" sz="3200" u="none">
                <a:solidFill>
                  <a:schemeClr val="lt1"/>
                </a:solidFill>
                <a:latin typeface="Oi"/>
                <a:ea typeface="Oi"/>
                <a:cs typeface="Oi"/>
                <a:sym typeface="Oi"/>
              </a:rPr>
              <a:t>5) Partial Disability Benefit Clauses</a:t>
            </a:r>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1" name="Shape 261"/>
        <p:cNvGrpSpPr/>
        <p:nvPr/>
      </p:nvGrpSpPr>
      <p:grpSpPr>
        <a:xfrm>
          <a:off x="0" y="0"/>
          <a:ext cx="0" cy="0"/>
          <a:chOff x="0" y="0"/>
          <a:chExt cx="0" cy="0"/>
        </a:xfrm>
      </p:grpSpPr>
      <p:sp>
        <p:nvSpPr>
          <p:cNvPr id="262" name="Google Shape;262;p42"/>
          <p:cNvSpPr txBox="1"/>
          <p:nvPr>
            <p:ph idx="4294967295"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A6CE39"/>
              </a:buClr>
              <a:buSzPts val="4400"/>
              <a:buFont typeface="Oi"/>
              <a:buNone/>
            </a:pPr>
            <a:r>
              <a:rPr b="0" i="0" lang="en-US" sz="4400" u="none" cap="none" strike="noStrike">
                <a:solidFill>
                  <a:srgbClr val="A6CE39"/>
                </a:solidFill>
                <a:latin typeface="Oi"/>
                <a:ea typeface="Oi"/>
                <a:cs typeface="Oi"/>
                <a:sym typeface="Oi"/>
              </a:rPr>
              <a:t>Effort</a:t>
            </a:r>
            <a:endParaRPr/>
          </a:p>
        </p:txBody>
      </p:sp>
      <p:sp>
        <p:nvSpPr>
          <p:cNvPr id="263" name="Google Shape;263;p42"/>
          <p:cNvSpPr txBox="1"/>
          <p:nvPr>
            <p:ph idx="4294967295"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90000"/>
              </a:lnSpc>
              <a:spcBef>
                <a:spcPts val="0"/>
              </a:spcBef>
              <a:spcAft>
                <a:spcPts val="0"/>
              </a:spcAft>
              <a:buClr>
                <a:srgbClr val="A6CE39"/>
              </a:buClr>
              <a:buSzPts val="2400"/>
              <a:buFont typeface="Arial"/>
              <a:buChar char="•"/>
            </a:pPr>
            <a:r>
              <a:rPr b="0" i="1" lang="en-US" sz="2400" u="none">
                <a:solidFill>
                  <a:srgbClr val="A6CE39"/>
                </a:solidFill>
                <a:latin typeface="Oi"/>
                <a:ea typeface="Oi"/>
                <a:cs typeface="Oi"/>
                <a:sym typeface="Oi"/>
              </a:rPr>
              <a:t>Rozendaal v. Landingin</a:t>
            </a:r>
            <a:r>
              <a:rPr b="0" i="0" lang="en-US" sz="2400" u="none">
                <a:solidFill>
                  <a:srgbClr val="A6CE39"/>
                </a:solidFill>
                <a:latin typeface="Oi"/>
                <a:ea typeface="Oi"/>
                <a:cs typeface="Oi"/>
                <a:sym typeface="Oi"/>
              </a:rPr>
              <a:t>, 2013 BCSC 24</a:t>
            </a:r>
            <a:endParaRPr/>
          </a:p>
          <a:p>
            <a:pPr indent="-285750" lvl="1" marL="742950" marR="0" rtl="0" algn="l">
              <a:lnSpc>
                <a:spcPct val="90000"/>
              </a:lnSpc>
              <a:spcBef>
                <a:spcPts val="400"/>
              </a:spcBef>
              <a:spcAft>
                <a:spcPts val="0"/>
              </a:spcAft>
              <a:buClr>
                <a:schemeClr val="lt1"/>
              </a:buClr>
              <a:buSzPts val="2000"/>
              <a:buFont typeface="Arial"/>
              <a:buChar char="–"/>
            </a:pPr>
            <a:r>
              <a:rPr b="0" i="0" lang="en-US" sz="2000" u="none" cap="none" strike="noStrike">
                <a:solidFill>
                  <a:schemeClr val="lt1"/>
                </a:solidFill>
                <a:latin typeface="Oi"/>
                <a:ea typeface="Oi"/>
                <a:cs typeface="Oi"/>
                <a:sym typeface="Oi"/>
              </a:rPr>
              <a:t>Plaintiff attended some physiotherapy but stopped because it took away from her time with her children</a:t>
            </a:r>
            <a:endParaRPr/>
          </a:p>
          <a:p>
            <a:pPr indent="-285750" lvl="1" marL="742950" marR="0" rtl="0" algn="l">
              <a:lnSpc>
                <a:spcPct val="90000"/>
              </a:lnSpc>
              <a:spcBef>
                <a:spcPts val="400"/>
              </a:spcBef>
              <a:spcAft>
                <a:spcPts val="0"/>
              </a:spcAft>
              <a:buClr>
                <a:schemeClr val="lt1"/>
              </a:buClr>
              <a:buSzPts val="2000"/>
              <a:buFont typeface="Arial"/>
              <a:buChar char="–"/>
            </a:pPr>
            <a:r>
              <a:rPr b="0" i="0" lang="en-US" sz="2000" u="none" cap="none" strike="noStrike">
                <a:solidFill>
                  <a:schemeClr val="lt1"/>
                </a:solidFill>
                <a:latin typeface="Oi"/>
                <a:ea typeface="Oi"/>
                <a:cs typeface="Oi"/>
                <a:sym typeface="Oi"/>
              </a:rPr>
              <a:t>Her husband provided massage which was more helpful and she did stretches</a:t>
            </a:r>
            <a:endParaRPr/>
          </a:p>
          <a:p>
            <a:pPr indent="-285750" lvl="1" marL="742950" marR="0" rtl="0" algn="l">
              <a:lnSpc>
                <a:spcPct val="90000"/>
              </a:lnSpc>
              <a:spcBef>
                <a:spcPts val="400"/>
              </a:spcBef>
              <a:spcAft>
                <a:spcPts val="0"/>
              </a:spcAft>
              <a:buClr>
                <a:schemeClr val="lt1"/>
              </a:buClr>
              <a:buSzPts val="2000"/>
              <a:buFont typeface="Arial"/>
              <a:buChar char="–"/>
            </a:pPr>
            <a:r>
              <a:rPr b="0" i="0" lang="en-US" sz="2000" u="none" cap="none" strike="noStrike">
                <a:solidFill>
                  <a:schemeClr val="lt1"/>
                </a:solidFill>
                <a:latin typeface="Oi"/>
                <a:ea typeface="Oi"/>
                <a:cs typeface="Oi"/>
                <a:sym typeface="Oi"/>
              </a:rPr>
              <a:t>Also failed to go to active rehab as recommended because the cost was more than she could manage and so worked out with a friend</a:t>
            </a:r>
            <a:endParaRPr/>
          </a:p>
          <a:p>
            <a:pPr indent="-285750" lvl="1" marL="742950" marR="0" rtl="0" algn="l">
              <a:lnSpc>
                <a:spcPct val="90000"/>
              </a:lnSpc>
              <a:spcBef>
                <a:spcPts val="400"/>
              </a:spcBef>
              <a:spcAft>
                <a:spcPts val="0"/>
              </a:spcAft>
              <a:buClr>
                <a:schemeClr val="lt1"/>
              </a:buClr>
              <a:buSzPts val="2000"/>
              <a:buFont typeface="Arial"/>
              <a:buChar char="–"/>
            </a:pPr>
            <a:r>
              <a:rPr b="0" i="0" lang="en-US" sz="2000" u="none" cap="none" strike="noStrike">
                <a:solidFill>
                  <a:schemeClr val="lt1"/>
                </a:solidFill>
                <a:latin typeface="Oi"/>
                <a:ea typeface="Oi"/>
                <a:cs typeface="Oi"/>
                <a:sym typeface="Oi"/>
              </a:rPr>
              <a:t>Judge found that her condition would have improved had she followed recommended treatment but did not find that she failed to mitigate because she had acted reasonably </a:t>
            </a:r>
            <a:endParaRPr/>
          </a:p>
          <a:p>
            <a:pPr indent="-285750" lvl="1" marL="742950" marR="0" rtl="0" algn="l">
              <a:lnSpc>
                <a:spcPct val="90000"/>
              </a:lnSpc>
              <a:spcBef>
                <a:spcPts val="400"/>
              </a:spcBef>
              <a:spcAft>
                <a:spcPts val="0"/>
              </a:spcAft>
              <a:buClr>
                <a:schemeClr val="lt1"/>
              </a:buClr>
              <a:buSzPts val="2000"/>
              <a:buFont typeface="Arial"/>
              <a:buChar char="–"/>
            </a:pPr>
            <a:r>
              <a:rPr b="0" i="0" lang="en-US" sz="2000" u="none" cap="none" strike="noStrike">
                <a:solidFill>
                  <a:schemeClr val="lt1"/>
                </a:solidFill>
                <a:latin typeface="Oi"/>
                <a:ea typeface="Oi"/>
                <a:cs typeface="Oi"/>
                <a:sym typeface="Oi"/>
              </a:rPr>
              <a:t>The law does not require perfection in the pursuit of rehabilitation</a:t>
            </a:r>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7" name="Shape 267"/>
        <p:cNvGrpSpPr/>
        <p:nvPr/>
      </p:nvGrpSpPr>
      <p:grpSpPr>
        <a:xfrm>
          <a:off x="0" y="0"/>
          <a:ext cx="0" cy="0"/>
          <a:chOff x="0" y="0"/>
          <a:chExt cx="0" cy="0"/>
        </a:xfrm>
      </p:grpSpPr>
      <p:sp>
        <p:nvSpPr>
          <p:cNvPr id="268" name="Google Shape;268;p43"/>
          <p:cNvSpPr txBox="1"/>
          <p:nvPr>
            <p:ph idx="4294967295"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92D050"/>
              </a:buClr>
              <a:buSzPts val="4400"/>
              <a:buFont typeface="Oi"/>
              <a:buNone/>
            </a:pPr>
            <a:r>
              <a:rPr b="0" i="0" lang="en-US" sz="4400" u="none" cap="none" strike="noStrike">
                <a:solidFill>
                  <a:srgbClr val="92D050"/>
                </a:solidFill>
                <a:latin typeface="Oi"/>
                <a:ea typeface="Oi"/>
                <a:cs typeface="Oi"/>
                <a:sym typeface="Oi"/>
              </a:rPr>
              <a:t>Part 3 Tips 	</a:t>
            </a:r>
            <a:endParaRPr/>
          </a:p>
        </p:txBody>
      </p:sp>
      <p:sp>
        <p:nvSpPr>
          <p:cNvPr id="269" name="Google Shape;269;p43"/>
          <p:cNvSpPr txBox="1"/>
          <p:nvPr>
            <p:ph idx="4294967295"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rgbClr val="F2F2F2"/>
              </a:buClr>
              <a:buSzPts val="2000"/>
              <a:buFont typeface="Arial"/>
              <a:buChar char="•"/>
            </a:pPr>
            <a:r>
              <a:rPr b="0" i="0" lang="en-US" sz="2000" u="none">
                <a:solidFill>
                  <a:srgbClr val="F2F2F2"/>
                </a:solidFill>
                <a:latin typeface="Oi"/>
                <a:ea typeface="Oi"/>
                <a:cs typeface="Oi"/>
                <a:sym typeface="Oi"/>
              </a:rPr>
              <a:t>1. Care required should be reasonable (reasonable expense, likelihood of success) </a:t>
            </a:r>
            <a:endParaRPr/>
          </a:p>
          <a:p>
            <a:pPr indent="-285750" lvl="1" marL="742950" marR="0" rtl="0" algn="l">
              <a:lnSpc>
                <a:spcPct val="100000"/>
              </a:lnSpc>
              <a:spcBef>
                <a:spcPts val="360"/>
              </a:spcBef>
              <a:spcAft>
                <a:spcPts val="0"/>
              </a:spcAft>
              <a:buClr>
                <a:srgbClr val="F2F2F2"/>
              </a:buClr>
              <a:buSzPts val="1800"/>
              <a:buFont typeface="Arial"/>
              <a:buChar char="–"/>
            </a:pPr>
            <a:r>
              <a:rPr b="0" i="0" lang="en-US" sz="1800" u="none" cap="none" strike="noStrike">
                <a:solidFill>
                  <a:srgbClr val="F2F2F2"/>
                </a:solidFill>
                <a:latin typeface="Oi"/>
                <a:ea typeface="Oi"/>
                <a:cs typeface="Oi"/>
                <a:sym typeface="Oi"/>
              </a:rPr>
              <a:t>Know your insured’s situation; resources available to them; state of mind; geography of home and resources close to home</a:t>
            </a:r>
            <a:endParaRPr/>
          </a:p>
          <a:p>
            <a:pPr indent="-342900" lvl="0" marL="342900" marR="0" rtl="0" algn="l">
              <a:lnSpc>
                <a:spcPct val="100000"/>
              </a:lnSpc>
              <a:spcBef>
                <a:spcPts val="400"/>
              </a:spcBef>
              <a:spcAft>
                <a:spcPts val="0"/>
              </a:spcAft>
              <a:buClr>
                <a:srgbClr val="F2F2F2"/>
              </a:buClr>
              <a:buSzPts val="2000"/>
              <a:buFont typeface="Arial"/>
              <a:buChar char="•"/>
            </a:pPr>
            <a:r>
              <a:rPr b="0" i="0" lang="en-US" sz="2000" u="none">
                <a:solidFill>
                  <a:srgbClr val="F2F2F2"/>
                </a:solidFill>
                <a:latin typeface="Oi"/>
                <a:ea typeface="Oi"/>
                <a:cs typeface="Oi"/>
                <a:sym typeface="Oi"/>
              </a:rPr>
              <a:t>2. If Insurer wants to impose treatment regime it needs to validate the likelihood of success and ensure it is fully explained to the insured. Best in writing and best set out by specialist and confirmed by insured’s doctor. </a:t>
            </a:r>
            <a:endParaRPr/>
          </a:p>
          <a:p>
            <a:pPr indent="-342900" lvl="0" marL="342900" marR="0" rtl="0" algn="l">
              <a:lnSpc>
                <a:spcPct val="100000"/>
              </a:lnSpc>
              <a:spcBef>
                <a:spcPts val="400"/>
              </a:spcBef>
              <a:spcAft>
                <a:spcPts val="0"/>
              </a:spcAft>
              <a:buClr>
                <a:srgbClr val="F2F2F2"/>
              </a:buClr>
              <a:buSzPts val="2000"/>
              <a:buFont typeface="Arial"/>
              <a:buChar char="•"/>
            </a:pPr>
            <a:r>
              <a:rPr b="0" i="0" lang="en-US" sz="2000" u="none">
                <a:solidFill>
                  <a:srgbClr val="F2F2F2"/>
                </a:solidFill>
                <a:latin typeface="Oi"/>
                <a:ea typeface="Oi"/>
                <a:cs typeface="Oi"/>
                <a:sym typeface="Oi"/>
              </a:rPr>
              <a:t>3. If there is a failure to mitigate (either in looking for work or following treatment) insurer can discontinue benefits. By the time of trial this may look like an offset.  Should give ample notice of the discontinuation of benefits. </a:t>
            </a:r>
            <a:endParaRPr/>
          </a:p>
          <a:p>
            <a:pPr indent="-342900" lvl="0" marL="342900" marR="0" rtl="0" algn="l">
              <a:lnSpc>
                <a:spcPct val="100000"/>
              </a:lnSpc>
              <a:spcBef>
                <a:spcPts val="400"/>
              </a:spcBef>
              <a:spcAft>
                <a:spcPts val="0"/>
              </a:spcAft>
              <a:buClr>
                <a:srgbClr val="F2F2F2"/>
              </a:buClr>
              <a:buSzPts val="2000"/>
              <a:buFont typeface="Arial"/>
              <a:buChar char="•"/>
            </a:pPr>
            <a:r>
              <a:rPr b="0" i="0" lang="en-US" sz="2000" u="none">
                <a:solidFill>
                  <a:srgbClr val="F2F2F2"/>
                </a:solidFill>
                <a:latin typeface="Oi"/>
                <a:ea typeface="Oi"/>
                <a:cs typeface="Oi"/>
                <a:sym typeface="Oi"/>
              </a:rPr>
              <a:t>4. Policy wordings need to be clear. If enforcement of mitigation provisions are applied too harshly or without direction/clarification could open up the insurer to aggravated/punitive damages.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5" name="Shape 105"/>
        <p:cNvGrpSpPr/>
        <p:nvPr/>
      </p:nvGrpSpPr>
      <p:grpSpPr>
        <a:xfrm>
          <a:off x="0" y="0"/>
          <a:ext cx="0" cy="0"/>
          <a:chOff x="0" y="0"/>
          <a:chExt cx="0" cy="0"/>
        </a:xfrm>
      </p:grpSpPr>
      <p:sp>
        <p:nvSpPr>
          <p:cNvPr id="106" name="Google Shape;106;p16"/>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92D050"/>
              </a:buClr>
              <a:buSzPts val="3600"/>
              <a:buFont typeface="Oi"/>
              <a:buNone/>
            </a:pPr>
            <a:r>
              <a:rPr b="0" i="0" lang="en-US" sz="3600" u="none">
                <a:solidFill>
                  <a:srgbClr val="92D050"/>
                </a:solidFill>
                <a:latin typeface="Oi"/>
                <a:ea typeface="Oi"/>
                <a:cs typeface="Oi"/>
                <a:sym typeface="Oi"/>
              </a:rPr>
              <a:t>Vocational</a:t>
            </a:r>
            <a:endParaRPr/>
          </a:p>
        </p:txBody>
      </p:sp>
      <p:sp>
        <p:nvSpPr>
          <p:cNvPr id="107" name="Google Shape;107;p16"/>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rgbClr val="92D050"/>
              </a:buClr>
              <a:buSzPts val="2000"/>
              <a:buFont typeface="Arial"/>
              <a:buChar char="•"/>
            </a:pPr>
            <a:r>
              <a:rPr b="0" i="1" lang="en-US" sz="2000" u="none">
                <a:solidFill>
                  <a:srgbClr val="92D050"/>
                </a:solidFill>
                <a:latin typeface="Oi"/>
                <a:ea typeface="Oi"/>
                <a:cs typeface="Oi"/>
                <a:sym typeface="Oi"/>
              </a:rPr>
              <a:t>Branco v. American Home Assurance Co</a:t>
            </a:r>
            <a:r>
              <a:rPr b="0" i="0" lang="en-US" sz="2000" u="none">
                <a:solidFill>
                  <a:srgbClr val="92D050"/>
                </a:solidFill>
                <a:latin typeface="Oi"/>
                <a:ea typeface="Oi"/>
                <a:cs typeface="Oi"/>
                <a:sym typeface="Oi"/>
              </a:rPr>
              <a:t>[2013] S.J. No. 151</a:t>
            </a:r>
            <a:r>
              <a:rPr b="0" i="1" lang="en-US" sz="2000" u="none">
                <a:solidFill>
                  <a:srgbClr val="92D050"/>
                </a:solidFill>
                <a:latin typeface="Oi"/>
                <a:ea typeface="Oi"/>
                <a:cs typeface="Oi"/>
                <a:sym typeface="Oi"/>
              </a:rPr>
              <a:t> </a:t>
            </a:r>
            <a:r>
              <a:rPr b="0" i="0" lang="en-US" sz="2400" u="none">
                <a:solidFill>
                  <a:srgbClr val="F2F2F2"/>
                </a:solidFill>
                <a:latin typeface="Oi"/>
                <a:ea typeface="Oi"/>
                <a:cs typeface="Oi"/>
                <a:sym typeface="Oi"/>
              </a:rPr>
              <a:t>Related to ‘vocational retraining program’</a:t>
            </a:r>
            <a:endParaRPr/>
          </a:p>
          <a:p>
            <a:pPr indent="-342900" lvl="0" marL="342900" marR="0" rtl="0" algn="l">
              <a:lnSpc>
                <a:spcPct val="100000"/>
              </a:lnSpc>
              <a:spcBef>
                <a:spcPts val="480"/>
              </a:spcBef>
              <a:spcAft>
                <a:spcPts val="0"/>
              </a:spcAft>
              <a:buClr>
                <a:schemeClr val="dk1"/>
              </a:buClr>
              <a:buSzPts val="2400"/>
              <a:buFont typeface="Arial"/>
              <a:buNone/>
            </a:pPr>
            <a:r>
              <a:t/>
            </a:r>
            <a:endParaRPr b="0" i="0" sz="2400" u="none">
              <a:solidFill>
                <a:srgbClr val="F2F2F2"/>
              </a:solidFill>
              <a:latin typeface="Oi"/>
              <a:ea typeface="Oi"/>
              <a:cs typeface="Oi"/>
              <a:sym typeface="Oi"/>
            </a:endParaRPr>
          </a:p>
          <a:p>
            <a:pPr indent="-342900" lvl="0" marL="342900" marR="0" rtl="0" algn="l">
              <a:lnSpc>
                <a:spcPct val="100000"/>
              </a:lnSpc>
              <a:spcBef>
                <a:spcPts val="480"/>
              </a:spcBef>
              <a:spcAft>
                <a:spcPts val="0"/>
              </a:spcAft>
              <a:buClr>
                <a:srgbClr val="F2F2F2"/>
              </a:buClr>
              <a:buSzPts val="2400"/>
              <a:buFont typeface="Arial"/>
              <a:buChar char="•"/>
            </a:pPr>
            <a:r>
              <a:rPr b="0" i="0" lang="en-US" sz="2400" u="none">
                <a:solidFill>
                  <a:srgbClr val="F2F2F2"/>
                </a:solidFill>
                <a:latin typeface="Oi"/>
                <a:ea typeface="Oi"/>
                <a:cs typeface="Oi"/>
                <a:sym typeface="Oi"/>
              </a:rPr>
              <a:t>AIG discontinued payments because Branco refused to “attend an inappropriate vocational retraining program chosen by AIG and refused to do the job of AIG and find a more appropriate vocational program”. </a:t>
            </a:r>
            <a:endParaRPr/>
          </a:p>
          <a:p>
            <a:pPr indent="-342900" lvl="0" marL="342900" marR="0" rtl="0" algn="l">
              <a:lnSpc>
                <a:spcPct val="100000"/>
              </a:lnSpc>
              <a:spcBef>
                <a:spcPts val="480"/>
              </a:spcBef>
              <a:spcAft>
                <a:spcPts val="0"/>
              </a:spcAft>
              <a:buClr>
                <a:schemeClr val="dk1"/>
              </a:buClr>
              <a:buSzPts val="2400"/>
              <a:buFont typeface="Arial"/>
              <a:buNone/>
            </a:pPr>
            <a:r>
              <a:t/>
            </a:r>
            <a:endParaRPr b="0" i="0" sz="2400" u="none">
              <a:solidFill>
                <a:srgbClr val="F2F2F2"/>
              </a:solidFill>
              <a:latin typeface="Oi"/>
              <a:ea typeface="Oi"/>
              <a:cs typeface="Oi"/>
              <a:sym typeface="Oi"/>
            </a:endParaRPr>
          </a:p>
          <a:p>
            <a:pPr indent="-342900" lvl="0" marL="342900" marR="0" rtl="0" algn="l">
              <a:lnSpc>
                <a:spcPct val="100000"/>
              </a:lnSpc>
              <a:spcBef>
                <a:spcPts val="480"/>
              </a:spcBef>
              <a:spcAft>
                <a:spcPts val="0"/>
              </a:spcAft>
              <a:buClr>
                <a:srgbClr val="F2F2F2"/>
              </a:buClr>
              <a:buSzPts val="2400"/>
              <a:buFont typeface="Arial"/>
              <a:buChar char="•"/>
            </a:pPr>
            <a:r>
              <a:rPr b="0" i="0" lang="en-US" sz="2400" u="none">
                <a:solidFill>
                  <a:srgbClr val="F2F2F2"/>
                </a:solidFill>
                <a:latin typeface="Oi"/>
                <a:ea typeface="Oi"/>
                <a:cs typeface="Oi"/>
                <a:sym typeface="Oi"/>
              </a:rPr>
              <a:t>Evidence was established that at that point Branco was in no condition to enrol in a vocational retraining program.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1" name="Shape 111"/>
        <p:cNvGrpSpPr/>
        <p:nvPr/>
      </p:nvGrpSpPr>
      <p:grpSpPr>
        <a:xfrm>
          <a:off x="0" y="0"/>
          <a:ext cx="0" cy="0"/>
          <a:chOff x="0" y="0"/>
          <a:chExt cx="0" cy="0"/>
        </a:xfrm>
      </p:grpSpPr>
      <p:sp>
        <p:nvSpPr>
          <p:cNvPr id="112" name="Google Shape;112;p17"/>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92D050"/>
              </a:buClr>
              <a:buSzPts val="4400"/>
              <a:buFont typeface="Oi"/>
              <a:buNone/>
            </a:pPr>
            <a:r>
              <a:rPr b="0" i="0" lang="en-US" sz="4400" u="none">
                <a:solidFill>
                  <a:srgbClr val="92D050"/>
                </a:solidFill>
                <a:latin typeface="Oi"/>
                <a:ea typeface="Oi"/>
                <a:cs typeface="Oi"/>
                <a:sym typeface="Oi"/>
              </a:rPr>
              <a:t>Vocational</a:t>
            </a:r>
            <a:r>
              <a:rPr b="0" i="0" lang="en-US" sz="4400" u="none">
                <a:solidFill>
                  <a:schemeClr val="dk1"/>
                </a:solidFill>
                <a:latin typeface="Oi"/>
                <a:ea typeface="Oi"/>
                <a:cs typeface="Oi"/>
                <a:sym typeface="Oi"/>
              </a:rPr>
              <a:t>		</a:t>
            </a:r>
            <a:endParaRPr/>
          </a:p>
        </p:txBody>
      </p:sp>
      <p:sp>
        <p:nvSpPr>
          <p:cNvPr id="113" name="Google Shape;113;p17"/>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chemeClr val="lt1"/>
              </a:buClr>
              <a:buSzPts val="3200"/>
              <a:buFont typeface="Arial"/>
              <a:buChar char="•"/>
            </a:pPr>
            <a:r>
              <a:rPr b="0" i="0" lang="en-US" sz="3200" u="none">
                <a:solidFill>
                  <a:schemeClr val="lt1"/>
                </a:solidFill>
                <a:latin typeface="Oi"/>
                <a:ea typeface="Oi"/>
                <a:cs typeface="Oi"/>
                <a:sym typeface="Oi"/>
              </a:rPr>
              <a:t>What was ‘inappropriate’ about the program?</a:t>
            </a:r>
            <a:endParaRPr/>
          </a:p>
          <a:p>
            <a:pPr indent="-342900" lvl="0" marL="342900" marR="0" rtl="0" algn="l">
              <a:lnSpc>
                <a:spcPct val="100000"/>
              </a:lnSpc>
              <a:spcBef>
                <a:spcPts val="640"/>
              </a:spcBef>
              <a:spcAft>
                <a:spcPts val="0"/>
              </a:spcAft>
              <a:buClr>
                <a:schemeClr val="lt1"/>
              </a:buClr>
              <a:buSzPts val="3200"/>
              <a:buFont typeface="Arial"/>
              <a:buNone/>
            </a:pPr>
            <a:r>
              <a:rPr b="0" i="0" lang="en-US" sz="3200" u="none">
                <a:solidFill>
                  <a:schemeClr val="lt1"/>
                </a:solidFill>
                <a:latin typeface="Oi"/>
                <a:ea typeface="Oi"/>
                <a:cs typeface="Oi"/>
                <a:sym typeface="Oi"/>
              </a:rPr>
              <a:t>The court found (</a:t>
            </a:r>
            <a:r>
              <a:rPr b="0" i="1" lang="en-US" sz="2800" u="none">
                <a:solidFill>
                  <a:srgbClr val="A6CE39"/>
                </a:solidFill>
                <a:latin typeface="Oi"/>
                <a:ea typeface="Oi"/>
                <a:cs typeface="Oi"/>
                <a:sym typeface="Oi"/>
              </a:rPr>
              <a:t>Branco</a:t>
            </a:r>
            <a:r>
              <a:rPr b="0" i="0" lang="en-US" sz="2800" u="none">
                <a:solidFill>
                  <a:srgbClr val="A6CE39"/>
                </a:solidFill>
                <a:latin typeface="Oi"/>
                <a:ea typeface="Oi"/>
                <a:cs typeface="Oi"/>
                <a:sym typeface="Oi"/>
              </a:rPr>
              <a:t>, paras 141-143</a:t>
            </a:r>
            <a:r>
              <a:rPr b="0" i="0" lang="en-US" sz="3200" u="none">
                <a:solidFill>
                  <a:schemeClr val="lt1"/>
                </a:solidFill>
                <a:latin typeface="Oi"/>
                <a:ea typeface="Oi"/>
                <a:cs typeface="Oi"/>
                <a:sym typeface="Oi"/>
              </a:rPr>
              <a:t>): </a:t>
            </a:r>
            <a:endParaRPr/>
          </a:p>
          <a:p>
            <a:pPr indent="-285750" lvl="1" marL="742950" marR="0" rtl="0" algn="l">
              <a:lnSpc>
                <a:spcPct val="100000"/>
              </a:lnSpc>
              <a:spcBef>
                <a:spcPts val="400"/>
              </a:spcBef>
              <a:spcAft>
                <a:spcPts val="0"/>
              </a:spcAft>
              <a:buClr>
                <a:schemeClr val="lt1"/>
              </a:buClr>
              <a:buSzPts val="2000"/>
              <a:buFont typeface="Arial"/>
              <a:buChar char="–"/>
            </a:pPr>
            <a:r>
              <a:rPr b="0" i="0" lang="en-US" sz="2000" u="none" cap="none" strike="noStrike">
                <a:solidFill>
                  <a:schemeClr val="lt1"/>
                </a:solidFill>
                <a:latin typeface="Oi"/>
                <a:ea typeface="Oi"/>
                <a:cs typeface="Oi"/>
                <a:sym typeface="Oi"/>
              </a:rPr>
              <a:t>The facility was a great distance from his home (3 hours). </a:t>
            </a:r>
            <a:endParaRPr/>
          </a:p>
          <a:p>
            <a:pPr indent="-285750" lvl="1" marL="742950" marR="0" rtl="0" algn="l">
              <a:lnSpc>
                <a:spcPct val="100000"/>
              </a:lnSpc>
              <a:spcBef>
                <a:spcPts val="400"/>
              </a:spcBef>
              <a:spcAft>
                <a:spcPts val="0"/>
              </a:spcAft>
              <a:buClr>
                <a:schemeClr val="lt1"/>
              </a:buClr>
              <a:buSzPts val="2000"/>
              <a:buFont typeface="Arial"/>
              <a:buChar char="–"/>
            </a:pPr>
            <a:r>
              <a:rPr b="0" i="0" lang="en-US" sz="2000" u="none" cap="none" strike="noStrike">
                <a:solidFill>
                  <a:schemeClr val="lt1"/>
                </a:solidFill>
                <a:latin typeface="Oi"/>
                <a:ea typeface="Oi"/>
                <a:cs typeface="Oi"/>
                <a:sym typeface="Oi"/>
              </a:rPr>
              <a:t>The program focussed on retraining for much lower paid occupations. </a:t>
            </a:r>
            <a:endParaRPr/>
          </a:p>
          <a:p>
            <a:pPr indent="-285750" lvl="1" marL="742950" marR="0" rtl="0" algn="l">
              <a:lnSpc>
                <a:spcPct val="100000"/>
              </a:lnSpc>
              <a:spcBef>
                <a:spcPts val="400"/>
              </a:spcBef>
              <a:spcAft>
                <a:spcPts val="0"/>
              </a:spcAft>
              <a:buClr>
                <a:schemeClr val="lt1"/>
              </a:buClr>
              <a:buSzPts val="2000"/>
              <a:buFont typeface="Arial"/>
              <a:buChar char="–"/>
            </a:pPr>
            <a:r>
              <a:rPr b="0" i="0" lang="en-US" sz="2000" u="none" cap="none" strike="noStrike">
                <a:solidFill>
                  <a:schemeClr val="lt1"/>
                </a:solidFill>
                <a:latin typeface="Oi"/>
                <a:ea typeface="Oi"/>
                <a:cs typeface="Oi"/>
                <a:sym typeface="Oi"/>
              </a:rPr>
              <a:t>AIG chose ‘gardener’ as a new occupation for Branco which was inappropriate given his medical impairments.</a:t>
            </a:r>
            <a:endParaRPr/>
          </a:p>
          <a:p>
            <a:pPr indent="-285750" lvl="1" marL="742950" marR="0" rtl="0" algn="l">
              <a:lnSpc>
                <a:spcPct val="100000"/>
              </a:lnSpc>
              <a:spcBef>
                <a:spcPts val="400"/>
              </a:spcBef>
              <a:spcAft>
                <a:spcPts val="0"/>
              </a:spcAft>
              <a:buClr>
                <a:schemeClr val="lt1"/>
              </a:buClr>
              <a:buSzPts val="2000"/>
              <a:buFont typeface="Arial"/>
              <a:buChar char="–"/>
            </a:pPr>
            <a:r>
              <a:rPr b="0" i="0" lang="en-US" sz="2000" u="none" cap="none" strike="noStrike">
                <a:solidFill>
                  <a:schemeClr val="lt1"/>
                </a:solidFill>
                <a:latin typeface="Oi"/>
                <a:ea typeface="Oi"/>
                <a:cs typeface="Oi"/>
                <a:sym typeface="Oi"/>
              </a:rPr>
              <a:t>Enforcing the vocational rehabilitation clause was inconsistent with what the WCB program in Saskatchewan would have done.</a:t>
            </a:r>
            <a:endParaRPr/>
          </a:p>
          <a:p>
            <a:pPr indent="-285750" lvl="1" marL="742950" marR="0" rtl="0" algn="l">
              <a:lnSpc>
                <a:spcPct val="100000"/>
              </a:lnSpc>
              <a:spcBef>
                <a:spcPts val="400"/>
              </a:spcBef>
              <a:spcAft>
                <a:spcPts val="0"/>
              </a:spcAft>
              <a:buClr>
                <a:schemeClr val="dk1"/>
              </a:buClr>
              <a:buSzPts val="2000"/>
              <a:buFont typeface="Arial"/>
              <a:buNone/>
            </a:pPr>
            <a:r>
              <a:t/>
            </a:r>
            <a:endParaRPr b="0" i="0" sz="2000" u="none" cap="none" strike="noStrike">
              <a:solidFill>
                <a:schemeClr val="lt1"/>
              </a:solidFill>
              <a:latin typeface="Oi"/>
              <a:ea typeface="Oi"/>
              <a:cs typeface="Oi"/>
              <a:sym typeface="Oi"/>
            </a:endParaRPr>
          </a:p>
          <a:p>
            <a:pPr indent="-107950" lvl="1" marL="742950" marR="0" rtl="0" algn="l">
              <a:lnSpc>
                <a:spcPct val="100000"/>
              </a:lnSpc>
              <a:spcBef>
                <a:spcPts val="560"/>
              </a:spcBef>
              <a:spcAft>
                <a:spcPts val="0"/>
              </a:spcAft>
              <a:buClr>
                <a:schemeClr val="dk1"/>
              </a:buClr>
              <a:buSzPts val="2800"/>
              <a:buFont typeface="Arial"/>
              <a:buNone/>
            </a:pPr>
            <a:r>
              <a:t/>
            </a:r>
            <a:endParaRPr b="0" i="0" sz="2800" u="none" cap="none" strike="noStrike">
              <a:solidFill>
                <a:schemeClr val="dk1"/>
              </a:solidFill>
              <a:latin typeface="Oi"/>
              <a:ea typeface="Oi"/>
              <a:cs typeface="Oi"/>
              <a:sym typeface="Oi"/>
            </a:endParaRPr>
          </a:p>
          <a:p>
            <a:pPr indent="-165100" lvl="0" marL="342900" marR="0" rtl="0" algn="l">
              <a:spcBef>
                <a:spcPts val="560"/>
              </a:spcBef>
              <a:spcAft>
                <a:spcPts val="0"/>
              </a:spcAft>
              <a:buClr>
                <a:schemeClr val="dk1"/>
              </a:buClr>
              <a:buSzPts val="2800"/>
              <a:buFont typeface="Arial"/>
              <a:buNone/>
            </a:pPr>
            <a:r>
              <a:t/>
            </a:r>
            <a:endParaRPr b="0" i="0" sz="2800" u="none" cap="none" strike="noStrike">
              <a:solidFill>
                <a:schemeClr val="dk1"/>
              </a:solidFill>
              <a:latin typeface="Oi"/>
              <a:ea typeface="Oi"/>
              <a:cs typeface="Oi"/>
              <a:sym typeface="Oi"/>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7" name="Shape 117"/>
        <p:cNvGrpSpPr/>
        <p:nvPr/>
      </p:nvGrpSpPr>
      <p:grpSpPr>
        <a:xfrm>
          <a:off x="0" y="0"/>
          <a:ext cx="0" cy="0"/>
          <a:chOff x="0" y="0"/>
          <a:chExt cx="0" cy="0"/>
        </a:xfrm>
      </p:grpSpPr>
      <p:sp>
        <p:nvSpPr>
          <p:cNvPr id="118" name="Google Shape;118;p18"/>
          <p:cNvSpPr txBox="1"/>
          <p:nvPr>
            <p:ph idx="4294967295"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92D050"/>
              </a:buClr>
              <a:buSzPts val="4400"/>
              <a:buFont typeface="Oi"/>
              <a:buNone/>
            </a:pPr>
            <a:r>
              <a:rPr b="0" i="0" lang="en-US" sz="4400" u="none" cap="none" strike="noStrike">
                <a:solidFill>
                  <a:srgbClr val="92D050"/>
                </a:solidFill>
                <a:latin typeface="Oi"/>
                <a:ea typeface="Oi"/>
                <a:cs typeface="Oi"/>
                <a:sym typeface="Oi"/>
              </a:rPr>
              <a:t>Vocational</a:t>
            </a:r>
            <a:endParaRPr/>
          </a:p>
        </p:txBody>
      </p:sp>
      <p:sp>
        <p:nvSpPr>
          <p:cNvPr id="119" name="Google Shape;119;p18"/>
          <p:cNvSpPr txBox="1"/>
          <p:nvPr>
            <p:ph idx="4294967295"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rgbClr val="F2F2F2"/>
              </a:buClr>
              <a:buSzPts val="2000"/>
              <a:buFont typeface="Arial"/>
              <a:buChar char="•"/>
            </a:pPr>
            <a:r>
              <a:rPr b="0" i="0" lang="en-US" sz="2000" u="none">
                <a:solidFill>
                  <a:srgbClr val="F2F2F2"/>
                </a:solidFill>
                <a:latin typeface="Oi"/>
                <a:ea typeface="Oi"/>
                <a:cs typeface="Oi"/>
                <a:sym typeface="Oi"/>
              </a:rPr>
              <a:t>Evidence showed that counsel for Branco provided AIG with information about what WCB Sask. deemed ‘appropriate’ vocational training for a 58 year old man with Branco’s injuries and geographical location. </a:t>
            </a:r>
            <a:endParaRPr/>
          </a:p>
          <a:p>
            <a:pPr indent="-342900" lvl="0" marL="342900" marR="0" rtl="0" algn="l">
              <a:lnSpc>
                <a:spcPct val="100000"/>
              </a:lnSpc>
              <a:spcBef>
                <a:spcPts val="400"/>
              </a:spcBef>
              <a:spcAft>
                <a:spcPts val="0"/>
              </a:spcAft>
              <a:buClr>
                <a:schemeClr val="dk1"/>
              </a:buClr>
              <a:buSzPts val="2000"/>
              <a:buFont typeface="Arial"/>
              <a:buNone/>
            </a:pPr>
            <a:r>
              <a:t/>
            </a:r>
            <a:endParaRPr b="0" i="0" sz="2000" u="none">
              <a:solidFill>
                <a:srgbClr val="F2F2F2"/>
              </a:solidFill>
              <a:latin typeface="Oi"/>
              <a:ea typeface="Oi"/>
              <a:cs typeface="Oi"/>
              <a:sym typeface="Oi"/>
            </a:endParaRPr>
          </a:p>
          <a:p>
            <a:pPr indent="-342900" lvl="0" marL="342900" marR="0" rtl="0" algn="l">
              <a:lnSpc>
                <a:spcPct val="100000"/>
              </a:lnSpc>
              <a:spcBef>
                <a:spcPts val="400"/>
              </a:spcBef>
              <a:spcAft>
                <a:spcPts val="0"/>
              </a:spcAft>
              <a:buClr>
                <a:srgbClr val="F2F2F2"/>
              </a:buClr>
              <a:buSzPts val="2000"/>
              <a:buFont typeface="Arial"/>
              <a:buChar char="•"/>
            </a:pPr>
            <a:r>
              <a:rPr b="0" i="0" lang="en-US" sz="2000" u="none">
                <a:solidFill>
                  <a:srgbClr val="F2F2F2"/>
                </a:solidFill>
                <a:latin typeface="Oi"/>
                <a:ea typeface="Oi"/>
                <a:cs typeface="Oi"/>
                <a:sym typeface="Oi"/>
              </a:rPr>
              <a:t>WCB would look at age, severity of injury, and residential location in order to ascertain whether vocational retraining would be a cost effective option for the WCB </a:t>
            </a:r>
            <a:endParaRPr/>
          </a:p>
          <a:p>
            <a:pPr indent="-342900" lvl="0" marL="342900" marR="0" rtl="0" algn="l">
              <a:lnSpc>
                <a:spcPct val="100000"/>
              </a:lnSpc>
              <a:spcBef>
                <a:spcPts val="400"/>
              </a:spcBef>
              <a:spcAft>
                <a:spcPts val="0"/>
              </a:spcAft>
              <a:buClr>
                <a:schemeClr val="dk1"/>
              </a:buClr>
              <a:buSzPts val="2000"/>
              <a:buFont typeface="Arial"/>
              <a:buNone/>
            </a:pPr>
            <a:r>
              <a:t/>
            </a:r>
            <a:endParaRPr b="0" i="0" sz="2000" u="none">
              <a:solidFill>
                <a:srgbClr val="F2F2F2"/>
              </a:solidFill>
              <a:latin typeface="Oi"/>
              <a:ea typeface="Oi"/>
              <a:cs typeface="Oi"/>
              <a:sym typeface="Oi"/>
            </a:endParaRPr>
          </a:p>
          <a:p>
            <a:pPr indent="-342900" lvl="0" marL="342900" marR="0" rtl="0" algn="l">
              <a:lnSpc>
                <a:spcPct val="100000"/>
              </a:lnSpc>
              <a:spcBef>
                <a:spcPts val="400"/>
              </a:spcBef>
              <a:spcAft>
                <a:spcPts val="0"/>
              </a:spcAft>
              <a:buClr>
                <a:srgbClr val="F2F2F2"/>
              </a:buClr>
              <a:buSzPts val="2000"/>
              <a:buFont typeface="Arial"/>
              <a:buChar char="•"/>
            </a:pPr>
            <a:r>
              <a:rPr b="0" i="0" lang="en-US" sz="2000" u="none">
                <a:solidFill>
                  <a:srgbClr val="F2F2F2"/>
                </a:solidFill>
                <a:latin typeface="Oi"/>
                <a:ea typeface="Oi"/>
                <a:cs typeface="Oi"/>
                <a:sym typeface="Oi"/>
              </a:rPr>
              <a:t>Counsel passed this information on to AIG and they took this as a refusal to participate in a vocational retraining program and terminated the benefit.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3" name="Shape 123"/>
        <p:cNvGrpSpPr/>
        <p:nvPr/>
      </p:nvGrpSpPr>
      <p:grpSpPr>
        <a:xfrm>
          <a:off x="0" y="0"/>
          <a:ext cx="0" cy="0"/>
          <a:chOff x="0" y="0"/>
          <a:chExt cx="0" cy="0"/>
        </a:xfrm>
      </p:grpSpPr>
      <p:sp>
        <p:nvSpPr>
          <p:cNvPr id="124" name="Google Shape;124;p19"/>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92D050"/>
              </a:buClr>
              <a:buSzPts val="4400"/>
              <a:buFont typeface="Oi"/>
              <a:buNone/>
            </a:pPr>
            <a:r>
              <a:rPr b="0" i="0" lang="en-US" sz="4400" u="none">
                <a:solidFill>
                  <a:srgbClr val="92D050"/>
                </a:solidFill>
                <a:latin typeface="Oi"/>
                <a:ea typeface="Oi"/>
                <a:cs typeface="Oi"/>
                <a:sym typeface="Oi"/>
              </a:rPr>
              <a:t>Vocational</a:t>
            </a:r>
            <a:endParaRPr/>
          </a:p>
        </p:txBody>
      </p:sp>
      <p:sp>
        <p:nvSpPr>
          <p:cNvPr id="125" name="Google Shape;125;p19"/>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rgbClr val="F2F2F2"/>
              </a:buClr>
              <a:buSzPts val="3200"/>
              <a:buFont typeface="Arial"/>
              <a:buChar char="•"/>
            </a:pPr>
            <a:r>
              <a:rPr b="0" i="0" lang="en-US" sz="3200" u="none">
                <a:solidFill>
                  <a:srgbClr val="F2F2F2"/>
                </a:solidFill>
                <a:latin typeface="Oi"/>
                <a:ea typeface="Oi"/>
                <a:cs typeface="Oi"/>
                <a:sym typeface="Oi"/>
              </a:rPr>
              <a:t>Mitigation (</a:t>
            </a:r>
            <a:r>
              <a:rPr b="0" i="1" lang="en-US" sz="3200" u="none">
                <a:solidFill>
                  <a:srgbClr val="A6CE39"/>
                </a:solidFill>
                <a:latin typeface="Oi"/>
                <a:ea typeface="Oi"/>
                <a:cs typeface="Oi"/>
                <a:sym typeface="Oi"/>
              </a:rPr>
              <a:t>Branco</a:t>
            </a:r>
            <a:r>
              <a:rPr b="0" i="0" lang="en-US" sz="3200" u="none">
                <a:solidFill>
                  <a:srgbClr val="A6CE39"/>
                </a:solidFill>
                <a:latin typeface="Oi"/>
                <a:ea typeface="Oi"/>
                <a:cs typeface="Oi"/>
                <a:sym typeface="Oi"/>
              </a:rPr>
              <a:t>, paras 19-30</a:t>
            </a:r>
            <a:r>
              <a:rPr b="0" i="0" lang="en-US" sz="3200" u="none">
                <a:solidFill>
                  <a:srgbClr val="F2F2F2"/>
                </a:solidFill>
                <a:latin typeface="Oi"/>
                <a:ea typeface="Oi"/>
                <a:cs typeface="Oi"/>
                <a:sym typeface="Oi"/>
              </a:rPr>
              <a:t>)</a:t>
            </a:r>
            <a:endParaRPr/>
          </a:p>
          <a:p>
            <a:pPr indent="-285750" lvl="1" marL="742950" marR="0" rtl="0" algn="l">
              <a:lnSpc>
                <a:spcPct val="100000"/>
              </a:lnSpc>
              <a:spcBef>
                <a:spcPts val="400"/>
              </a:spcBef>
              <a:spcAft>
                <a:spcPts val="0"/>
              </a:spcAft>
              <a:buClr>
                <a:srgbClr val="F2F2F2"/>
              </a:buClr>
              <a:buSzPts val="2000"/>
              <a:buFont typeface="Arial"/>
              <a:buChar char="–"/>
            </a:pPr>
            <a:r>
              <a:rPr b="0" i="0" lang="en-US" sz="2000" u="none" cap="none" strike="noStrike">
                <a:solidFill>
                  <a:srgbClr val="F2F2F2"/>
                </a:solidFill>
                <a:latin typeface="Oi"/>
                <a:ea typeface="Oi"/>
                <a:cs typeface="Oi"/>
                <a:sym typeface="Oi"/>
              </a:rPr>
              <a:t>In house counsel demanded that Branco rehabilitate himself without having received benefits (in Portugal you have to pay as you go for medical visits) even though he had no income. </a:t>
            </a:r>
            <a:r>
              <a:rPr b="0" i="1" lang="en-US" sz="2000" u="none" cap="none" strike="noStrike">
                <a:solidFill>
                  <a:srgbClr val="F2F2F2"/>
                </a:solidFill>
                <a:latin typeface="Oi"/>
                <a:ea typeface="Oi"/>
                <a:cs typeface="Oi"/>
                <a:sym typeface="Oi"/>
              </a:rPr>
              <a:t>“He was being expected to pay for his rehab and medical appointments without obtaining benefits.” </a:t>
            </a:r>
            <a:endParaRPr/>
          </a:p>
          <a:p>
            <a:pPr indent="-285750" lvl="1" marL="742950" marR="0" rtl="0" algn="l">
              <a:lnSpc>
                <a:spcPct val="100000"/>
              </a:lnSpc>
              <a:spcBef>
                <a:spcPts val="400"/>
              </a:spcBef>
              <a:spcAft>
                <a:spcPts val="0"/>
              </a:spcAft>
              <a:buClr>
                <a:schemeClr val="dk1"/>
              </a:buClr>
              <a:buSzPts val="2000"/>
              <a:buFont typeface="Arial"/>
              <a:buNone/>
            </a:pPr>
            <a:r>
              <a:t/>
            </a:r>
            <a:endParaRPr b="0" i="1" sz="2000" u="none" cap="none" strike="noStrike">
              <a:solidFill>
                <a:srgbClr val="F2F2F2"/>
              </a:solidFill>
              <a:latin typeface="Oi"/>
              <a:ea typeface="Oi"/>
              <a:cs typeface="Oi"/>
              <a:sym typeface="Oi"/>
            </a:endParaRPr>
          </a:p>
          <a:p>
            <a:pPr indent="-285750" lvl="1" marL="742950" marR="0" rtl="0" algn="l">
              <a:lnSpc>
                <a:spcPct val="100000"/>
              </a:lnSpc>
              <a:spcBef>
                <a:spcPts val="400"/>
              </a:spcBef>
              <a:spcAft>
                <a:spcPts val="0"/>
              </a:spcAft>
              <a:buClr>
                <a:srgbClr val="F2F2F2"/>
              </a:buClr>
              <a:buSzPts val="2000"/>
              <a:buFont typeface="Arial"/>
              <a:buChar char="–"/>
            </a:pPr>
            <a:r>
              <a:rPr b="0" i="0" lang="en-US" sz="2000" u="none" cap="none" strike="noStrike">
                <a:solidFill>
                  <a:srgbClr val="F2F2F2"/>
                </a:solidFill>
                <a:latin typeface="Oi"/>
                <a:ea typeface="Oi"/>
                <a:cs typeface="Oi"/>
                <a:sym typeface="Oi"/>
              </a:rPr>
              <a:t>Branco did attend physio and other specialists (chosen by AIG) but none provided any occupational rehab options.</a:t>
            </a:r>
            <a:endParaRPr/>
          </a:p>
          <a:p>
            <a:pPr indent="-158750" lvl="1" marL="742950" marR="0" rtl="0" algn="l">
              <a:lnSpc>
                <a:spcPct val="100000"/>
              </a:lnSpc>
              <a:spcBef>
                <a:spcPts val="400"/>
              </a:spcBef>
              <a:spcAft>
                <a:spcPts val="0"/>
              </a:spcAft>
              <a:buClr>
                <a:schemeClr val="dk1"/>
              </a:buClr>
              <a:buSzPts val="2000"/>
              <a:buFont typeface="Arial"/>
              <a:buNone/>
            </a:pPr>
            <a:r>
              <a:t/>
            </a:r>
            <a:endParaRPr b="0" i="1" sz="2000" u="none" cap="none" strike="noStrike">
              <a:solidFill>
                <a:srgbClr val="F2F2F2"/>
              </a:solidFill>
              <a:latin typeface="Oi"/>
              <a:ea typeface="Oi"/>
              <a:cs typeface="Oi"/>
              <a:sym typeface="Oi"/>
            </a:endParaRPr>
          </a:p>
          <a:p>
            <a:pPr indent="-215900" lvl="0" marL="342900" marR="0" rtl="0" algn="l">
              <a:spcBef>
                <a:spcPts val="400"/>
              </a:spcBef>
              <a:spcAft>
                <a:spcPts val="0"/>
              </a:spcAft>
              <a:buClr>
                <a:schemeClr val="dk1"/>
              </a:buClr>
              <a:buSzPts val="2000"/>
              <a:buFont typeface="Arial"/>
              <a:buNone/>
            </a:pPr>
            <a:r>
              <a:t/>
            </a:r>
            <a:endParaRPr b="0" i="1" sz="2000" u="none" cap="none" strike="noStrike">
              <a:solidFill>
                <a:srgbClr val="F2F2F2"/>
              </a:solidFill>
              <a:latin typeface="Oi"/>
              <a:ea typeface="Oi"/>
              <a:cs typeface="Oi"/>
              <a:sym typeface="Oi"/>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9" name="Shape 129"/>
        <p:cNvGrpSpPr/>
        <p:nvPr/>
      </p:nvGrpSpPr>
      <p:grpSpPr>
        <a:xfrm>
          <a:off x="0" y="0"/>
          <a:ext cx="0" cy="0"/>
          <a:chOff x="0" y="0"/>
          <a:chExt cx="0" cy="0"/>
        </a:xfrm>
      </p:grpSpPr>
      <p:sp>
        <p:nvSpPr>
          <p:cNvPr id="130" name="Google Shape;130;p20"/>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A6CE39"/>
              </a:buClr>
              <a:buSzPts val="4000"/>
              <a:buFont typeface="Oi"/>
              <a:buNone/>
            </a:pPr>
            <a:r>
              <a:rPr b="0" i="0" lang="en-US" sz="4000" u="none">
                <a:solidFill>
                  <a:srgbClr val="A6CE39"/>
                </a:solidFill>
                <a:latin typeface="Oi"/>
                <a:ea typeface="Oi"/>
                <a:cs typeface="Oi"/>
                <a:sym typeface="Oi"/>
              </a:rPr>
              <a:t>Rehabilitation </a:t>
            </a:r>
            <a:endParaRPr/>
          </a:p>
        </p:txBody>
      </p:sp>
      <p:sp>
        <p:nvSpPr>
          <p:cNvPr id="131" name="Google Shape;131;p20"/>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rtl="0" algn="l">
              <a:lnSpc>
                <a:spcPct val="100000"/>
              </a:lnSpc>
              <a:spcBef>
                <a:spcPts val="0"/>
              </a:spcBef>
              <a:spcAft>
                <a:spcPts val="0"/>
              </a:spcAft>
              <a:buClr>
                <a:srgbClr val="A6CE39"/>
              </a:buClr>
              <a:buSzPts val="2000"/>
              <a:buFont typeface="Arial"/>
              <a:buChar char="•"/>
            </a:pPr>
            <a:r>
              <a:rPr b="0" i="1" lang="en-US" sz="2000" u="none">
                <a:solidFill>
                  <a:srgbClr val="A6CE39"/>
                </a:solidFill>
                <a:latin typeface="Oi"/>
                <a:ea typeface="Oi"/>
                <a:cs typeface="Oi"/>
                <a:sym typeface="Oi"/>
              </a:rPr>
              <a:t>Fulton v. Manufacturers Life</a:t>
            </a:r>
            <a:r>
              <a:rPr b="0" i="0" lang="en-US" sz="2000" u="none">
                <a:solidFill>
                  <a:srgbClr val="A6CE39"/>
                </a:solidFill>
                <a:latin typeface="Oi"/>
                <a:ea typeface="Oi"/>
                <a:cs typeface="Oi"/>
                <a:sym typeface="Oi"/>
              </a:rPr>
              <a:t>, [1990] I.L.R. 1-2620. </a:t>
            </a:r>
            <a:endParaRPr/>
          </a:p>
          <a:p>
            <a:pPr indent="-342900" lvl="0" marL="342900" rtl="0" algn="l">
              <a:lnSpc>
                <a:spcPct val="100000"/>
              </a:lnSpc>
              <a:spcBef>
                <a:spcPts val="400"/>
              </a:spcBef>
              <a:spcAft>
                <a:spcPts val="0"/>
              </a:spcAft>
              <a:buClr>
                <a:schemeClr val="lt1"/>
              </a:buClr>
              <a:buSzPts val="2000"/>
              <a:buFont typeface="Arial"/>
              <a:buChar char="•"/>
            </a:pPr>
            <a:r>
              <a:rPr b="0" i="0" lang="en-US" sz="2000" u="none">
                <a:solidFill>
                  <a:schemeClr val="lt1"/>
                </a:solidFill>
                <a:latin typeface="Oi"/>
                <a:ea typeface="Oi"/>
                <a:cs typeface="Oi"/>
                <a:sym typeface="Oi"/>
              </a:rPr>
              <a:t>39 year old locomotive repairman, travelling salesman, and finally plant maintenance (heavy work). </a:t>
            </a:r>
            <a:endParaRPr/>
          </a:p>
          <a:p>
            <a:pPr indent="-342900" lvl="0" marL="342900" rtl="0" algn="l">
              <a:lnSpc>
                <a:spcPct val="100000"/>
              </a:lnSpc>
              <a:spcBef>
                <a:spcPts val="400"/>
              </a:spcBef>
              <a:spcAft>
                <a:spcPts val="0"/>
              </a:spcAft>
              <a:buClr>
                <a:schemeClr val="lt1"/>
              </a:buClr>
              <a:buSzPts val="2000"/>
              <a:buFont typeface="Arial"/>
              <a:buChar char="•"/>
            </a:pPr>
            <a:r>
              <a:rPr b="0" i="0" lang="en-US" sz="2000" u="none">
                <a:solidFill>
                  <a:schemeClr val="lt1"/>
                </a:solidFill>
                <a:latin typeface="Oi"/>
                <a:ea typeface="Oi"/>
                <a:cs typeface="Oi"/>
                <a:sym typeface="Oi"/>
              </a:rPr>
              <a:t>Also had a lot of extra curricular activities including raising and hunting pheasants, wood gathering, ATV’ing. </a:t>
            </a:r>
            <a:endParaRPr/>
          </a:p>
          <a:p>
            <a:pPr indent="-342900" lvl="0" marL="342900" rtl="0" algn="l">
              <a:lnSpc>
                <a:spcPct val="100000"/>
              </a:lnSpc>
              <a:spcBef>
                <a:spcPts val="400"/>
              </a:spcBef>
              <a:spcAft>
                <a:spcPts val="0"/>
              </a:spcAft>
              <a:buClr>
                <a:schemeClr val="lt1"/>
              </a:buClr>
              <a:buSzPts val="2000"/>
              <a:buFont typeface="Arial"/>
              <a:buChar char="•"/>
            </a:pPr>
            <a:r>
              <a:rPr b="0" i="0" lang="en-US" sz="2000" u="none">
                <a:solidFill>
                  <a:schemeClr val="lt1"/>
                </a:solidFill>
                <a:latin typeface="Oi"/>
                <a:ea typeface="Oi"/>
                <a:cs typeface="Oi"/>
                <a:sym typeface="Oi"/>
              </a:rPr>
              <a:t>Fibromyalgia and depression and anxiety</a:t>
            </a:r>
            <a:endParaRPr/>
          </a:p>
          <a:p>
            <a:pPr indent="-342900" lvl="0" marL="342900" rtl="0" algn="l">
              <a:lnSpc>
                <a:spcPct val="100000"/>
              </a:lnSpc>
              <a:spcBef>
                <a:spcPts val="400"/>
              </a:spcBef>
              <a:spcAft>
                <a:spcPts val="0"/>
              </a:spcAft>
              <a:buClr>
                <a:schemeClr val="lt1"/>
              </a:buClr>
              <a:buSzPts val="2000"/>
              <a:buFont typeface="Arial"/>
              <a:buChar char="•"/>
            </a:pPr>
            <a:r>
              <a:rPr b="0" i="0" lang="en-US" sz="2000" u="none">
                <a:solidFill>
                  <a:schemeClr val="lt1"/>
                </a:solidFill>
                <a:latin typeface="Oi"/>
                <a:ea typeface="Oi"/>
                <a:cs typeface="Oi"/>
                <a:sym typeface="Oi"/>
              </a:rPr>
              <a:t>“…negative circumstances to be considered…” He terminated a multidisciplinary investigation into his condition to go home to work on his boat. And he failed to seek physiotherapy. </a:t>
            </a:r>
            <a:endParaRPr/>
          </a:p>
          <a:p>
            <a:pPr indent="-342900" lvl="0" marL="342900" rtl="0" algn="l">
              <a:lnSpc>
                <a:spcPct val="100000"/>
              </a:lnSpc>
              <a:spcBef>
                <a:spcPts val="400"/>
              </a:spcBef>
              <a:spcAft>
                <a:spcPts val="0"/>
              </a:spcAft>
              <a:buClr>
                <a:schemeClr val="lt1"/>
              </a:buClr>
              <a:buSzPts val="2000"/>
              <a:buFont typeface="Arial"/>
              <a:buChar char="•"/>
            </a:pPr>
            <a:r>
              <a:rPr b="0" i="0" lang="en-US" sz="2000" u="none">
                <a:solidFill>
                  <a:schemeClr val="lt1"/>
                </a:solidFill>
                <a:latin typeface="Oi"/>
                <a:ea typeface="Oi"/>
                <a:cs typeface="Oi"/>
                <a:sym typeface="Oi"/>
              </a:rPr>
              <a:t>Doctors: None of the specialists said physio would fix him. </a:t>
            </a:r>
            <a:endParaRPr/>
          </a:p>
          <a:p>
            <a:pPr indent="-342900" lvl="0" marL="342900" rtl="0" algn="l">
              <a:lnSpc>
                <a:spcPct val="100000"/>
              </a:lnSpc>
              <a:spcBef>
                <a:spcPts val="400"/>
              </a:spcBef>
              <a:spcAft>
                <a:spcPts val="0"/>
              </a:spcAft>
              <a:buClr>
                <a:schemeClr val="lt1"/>
              </a:buClr>
              <a:buSzPts val="2000"/>
              <a:buFont typeface="Arial"/>
              <a:buChar char="•"/>
            </a:pPr>
            <a:r>
              <a:rPr b="0" i="0" lang="en-US" sz="2000" u="none">
                <a:solidFill>
                  <a:schemeClr val="lt1"/>
                </a:solidFill>
                <a:latin typeface="Oi"/>
                <a:ea typeface="Oi"/>
                <a:cs typeface="Oi"/>
                <a:sym typeface="Oi"/>
              </a:rPr>
              <a:t>He did not do physio because of ‘financial constraints’. Judge found financial limitations not legitimate excuse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5" name="Shape 135"/>
        <p:cNvGrpSpPr/>
        <p:nvPr/>
      </p:nvGrpSpPr>
      <p:grpSpPr>
        <a:xfrm>
          <a:off x="0" y="0"/>
          <a:ext cx="0" cy="0"/>
          <a:chOff x="0" y="0"/>
          <a:chExt cx="0" cy="0"/>
        </a:xfrm>
      </p:grpSpPr>
      <p:sp>
        <p:nvSpPr>
          <p:cNvPr id="136" name="Google Shape;136;p21"/>
          <p:cNvSpPr txBox="1"/>
          <p:nvPr>
            <p:ph type="title"/>
          </p:nvPr>
        </p:nvSpPr>
        <p:spPr>
          <a:xfrm>
            <a:off x="457200" y="274637"/>
            <a:ext cx="8229600" cy="1143000"/>
          </a:xfrm>
          <a:prstGeom prst="rect">
            <a:avLst/>
          </a:prstGeom>
          <a:noFill/>
          <a:ln>
            <a:noFill/>
          </a:ln>
        </p:spPr>
        <p:txBody>
          <a:bodyPr anchorCtr="0" anchor="ctr" bIns="45700" lIns="91425" spcFirstLastPara="1" rIns="91425" wrap="square" tIns="45700">
            <a:noAutofit/>
          </a:bodyPr>
          <a:lstStyle/>
          <a:p>
            <a:pPr indent="0" lvl="0" marL="0" rtl="0" algn="ctr">
              <a:lnSpc>
                <a:spcPct val="100000"/>
              </a:lnSpc>
              <a:spcBef>
                <a:spcPts val="0"/>
              </a:spcBef>
              <a:spcAft>
                <a:spcPts val="0"/>
              </a:spcAft>
              <a:buClr>
                <a:srgbClr val="92D050"/>
              </a:buClr>
              <a:buSzPts val="4400"/>
              <a:buFont typeface="Oi"/>
              <a:buNone/>
            </a:pPr>
            <a:r>
              <a:rPr b="0" i="0" lang="en-US" sz="4400" u="none">
                <a:solidFill>
                  <a:srgbClr val="92D050"/>
                </a:solidFill>
                <a:latin typeface="Oi"/>
                <a:ea typeface="Oi"/>
                <a:cs typeface="Oi"/>
                <a:sym typeface="Oi"/>
              </a:rPr>
              <a:t>Rehabilitation</a:t>
            </a:r>
            <a:endParaRPr/>
          </a:p>
        </p:txBody>
      </p:sp>
      <p:sp>
        <p:nvSpPr>
          <p:cNvPr id="137" name="Google Shape;137;p21"/>
          <p:cNvSpPr txBox="1"/>
          <p:nvPr>
            <p:ph idx="1" type="body"/>
          </p:nvPr>
        </p:nvSpPr>
        <p:spPr>
          <a:xfrm>
            <a:off x="457200" y="1600200"/>
            <a:ext cx="8229600" cy="4525962"/>
          </a:xfrm>
          <a:prstGeom prst="rect">
            <a:avLst/>
          </a:prstGeom>
          <a:noFill/>
          <a:ln>
            <a:noFill/>
          </a:ln>
        </p:spPr>
        <p:txBody>
          <a:bodyPr anchorCtr="0" anchor="t" bIns="45700" lIns="91425" spcFirstLastPara="1" rIns="91425" wrap="square" tIns="45700">
            <a:noAutofit/>
          </a:bodyPr>
          <a:lstStyle/>
          <a:p>
            <a:pPr indent="-342900" lvl="0" marL="342900" marR="0" rtl="0" algn="l">
              <a:lnSpc>
                <a:spcPct val="100000"/>
              </a:lnSpc>
              <a:spcBef>
                <a:spcPts val="0"/>
              </a:spcBef>
              <a:spcAft>
                <a:spcPts val="0"/>
              </a:spcAft>
              <a:buClr>
                <a:srgbClr val="A6CE39"/>
              </a:buClr>
              <a:buSzPts val="3200"/>
              <a:buFont typeface="Arial"/>
              <a:buChar char="•"/>
            </a:pPr>
            <a:r>
              <a:rPr b="0" i="1" lang="en-US" sz="3200" u="none">
                <a:solidFill>
                  <a:srgbClr val="A6CE39"/>
                </a:solidFill>
                <a:latin typeface="Oi"/>
                <a:ea typeface="Oi"/>
                <a:cs typeface="Oi"/>
                <a:sym typeface="Oi"/>
              </a:rPr>
              <a:t>Fulton</a:t>
            </a:r>
            <a:r>
              <a:rPr b="0" i="0" lang="en-US" sz="3200" u="none">
                <a:solidFill>
                  <a:srgbClr val="F2F2F2"/>
                </a:solidFill>
                <a:latin typeface="Oi"/>
                <a:ea typeface="Oi"/>
                <a:cs typeface="Oi"/>
                <a:sym typeface="Oi"/>
              </a:rPr>
              <a:t>, continued…</a:t>
            </a:r>
            <a:endParaRPr/>
          </a:p>
          <a:p>
            <a:pPr indent="-285750" lvl="1" marL="742950" marR="0" rtl="0" algn="l">
              <a:lnSpc>
                <a:spcPct val="100000"/>
              </a:lnSpc>
              <a:spcBef>
                <a:spcPts val="360"/>
              </a:spcBef>
              <a:spcAft>
                <a:spcPts val="0"/>
              </a:spcAft>
              <a:buClr>
                <a:srgbClr val="F2F2F2"/>
              </a:buClr>
              <a:buSzPts val="1800"/>
              <a:buFont typeface="Arial"/>
              <a:buChar char="–"/>
            </a:pPr>
            <a:r>
              <a:rPr b="0" i="0" lang="en-US" sz="1800" u="none" cap="none" strike="noStrike">
                <a:solidFill>
                  <a:srgbClr val="F2F2F2"/>
                </a:solidFill>
                <a:latin typeface="Oi"/>
                <a:ea typeface="Oi"/>
                <a:cs typeface="Oi"/>
                <a:sym typeface="Oi"/>
              </a:rPr>
              <a:t>Should have participated in the physio. </a:t>
            </a:r>
            <a:endParaRPr/>
          </a:p>
          <a:p>
            <a:pPr indent="-285750" lvl="1" marL="742950" marR="0" rtl="0" algn="l">
              <a:lnSpc>
                <a:spcPct val="100000"/>
              </a:lnSpc>
              <a:spcBef>
                <a:spcPts val="360"/>
              </a:spcBef>
              <a:spcAft>
                <a:spcPts val="0"/>
              </a:spcAft>
              <a:buClr>
                <a:srgbClr val="F2F2F2"/>
              </a:buClr>
              <a:buSzPts val="1800"/>
              <a:buFont typeface="Arial"/>
              <a:buChar char="–"/>
            </a:pPr>
            <a:r>
              <a:rPr b="0" i="0" lang="en-US" sz="1800" u="none" cap="none" strike="noStrike">
                <a:solidFill>
                  <a:srgbClr val="F2F2F2"/>
                </a:solidFill>
                <a:latin typeface="Oi"/>
                <a:ea typeface="Oi"/>
                <a:cs typeface="Oi"/>
                <a:sym typeface="Oi"/>
              </a:rPr>
              <a:t>However, “…his case has been a baffling one, and the resort has been to trial and error treatments, none with outstanding success. For Mr. Fulton to have had faith at that stage that the physio would help him recover sufficiently to resume work would have required considerable optimism on his part. He was being treated for a state of mind quite the opposite of optimism.” para 55</a:t>
            </a:r>
            <a:endParaRPr/>
          </a:p>
          <a:p>
            <a:pPr indent="-285750" lvl="1" marL="742950" marR="0" rtl="0" algn="l">
              <a:lnSpc>
                <a:spcPct val="100000"/>
              </a:lnSpc>
              <a:spcBef>
                <a:spcPts val="360"/>
              </a:spcBef>
              <a:spcAft>
                <a:spcPts val="0"/>
              </a:spcAft>
              <a:buClr>
                <a:srgbClr val="F2F2F2"/>
              </a:buClr>
              <a:buSzPts val="1800"/>
              <a:buFont typeface="Arial"/>
              <a:buChar char="–"/>
            </a:pPr>
            <a:r>
              <a:rPr b="0" i="0" lang="en-US" sz="1800" u="none" cap="none" strike="noStrike">
                <a:solidFill>
                  <a:srgbClr val="F2F2F2"/>
                </a:solidFill>
                <a:latin typeface="Oi"/>
                <a:ea typeface="Oi"/>
                <a:cs typeface="Oi"/>
                <a:sym typeface="Oi"/>
              </a:rPr>
              <a:t>“For his own reasons which he related to expense and inconvenience, he has not undergone this program. I am satisfied from the evidence that it would be reasonable for him to do so because it might be beneficial. It remains speculative whether this could result in his eventual return to work. Any lesser improvement in his condition would not mitigate damages.” para 56</a:t>
            </a:r>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